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2" r:id="rId15"/>
    <p:sldId id="269" r:id="rId16"/>
    <p:sldId id="271" r:id="rId17"/>
    <p:sldId id="270"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0" autoAdjust="0"/>
    <p:restoredTop sz="94660"/>
  </p:normalViewPr>
  <p:slideViewPr>
    <p:cSldViewPr snapToGrid="0">
      <p:cViewPr varScale="1">
        <p:scale>
          <a:sx n="115" d="100"/>
          <a:sy n="115" d="100"/>
        </p:scale>
        <p:origin x="2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6FC6-B2A7-4F22-A26E-259D935A8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70E8D-136E-458C-B858-C3D3F7591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673DA1-1372-4217-B138-917C2F2E429F}"/>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401E5837-986A-41AC-8B8B-65FB5C1CE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04F4C-27D3-4757-9681-CDE19855B96B}"/>
              </a:ext>
            </a:extLst>
          </p:cNvPr>
          <p:cNvSpPr>
            <a:spLocks noGrp="1"/>
          </p:cNvSpPr>
          <p:nvPr>
            <p:ph type="sldNum" sz="quarter" idx="12"/>
          </p:nvPr>
        </p:nvSpPr>
        <p:spPr/>
        <p:txBody>
          <a:bodyPr/>
          <a:lstStyle/>
          <a:p>
            <a:fld id="{B51678D4-135E-4E31-B282-52E4FF71AE54}" type="slidenum">
              <a:rPr lang="en-US" smtClean="0"/>
              <a:t>‹#›</a:t>
            </a:fld>
            <a:endParaRPr lang="en-US"/>
          </a:p>
        </p:txBody>
      </p:sp>
      <p:pic>
        <p:nvPicPr>
          <p:cNvPr id="8" name="Picture 7">
            <a:extLst>
              <a:ext uri="{FF2B5EF4-FFF2-40B4-BE49-F238E27FC236}">
                <a16:creationId xmlns:a16="http://schemas.microsoft.com/office/drawing/2014/main" id="{803F46DB-8679-48FD-A0D9-54C299FF6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96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86DD-F5D2-40ED-932A-08654049E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046DA-DE6F-46E7-BC68-9B1802031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61B8F-29C0-4D3A-942E-B2F677566C09}"/>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29C9E22E-AB5F-45FA-BE31-FCC0DE5D1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A9D78-C761-49FE-BDE7-6D8FA072F8E8}"/>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99372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FB24D-4661-497E-BD71-E84FC2A3C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8AD79B-30A0-4C3E-B659-92E2433D4A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CED25-EABE-4C35-B959-0AD0F6B652F6}"/>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44C5E83F-149A-40E2-AEF4-1B295BCC4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C8B1C-16CF-45D7-AC11-A836B1403A0C}"/>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177195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C9D5-746C-44D2-AC8E-DDD1973BC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50850-9390-42AD-8704-7F502F47F4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B712E-35EC-4B2B-BAC3-D8BCD38BE4C7}"/>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CBF95129-33F6-4F68-B26B-5A3BA8403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41300-D3AC-4A00-A00D-2BA53B49CD35}"/>
              </a:ext>
            </a:extLst>
          </p:cNvPr>
          <p:cNvSpPr>
            <a:spLocks noGrp="1"/>
          </p:cNvSpPr>
          <p:nvPr>
            <p:ph type="sldNum" sz="quarter" idx="12"/>
          </p:nvPr>
        </p:nvSpPr>
        <p:spPr/>
        <p:txBody>
          <a:bodyPr/>
          <a:lstStyle/>
          <a:p>
            <a:fld id="{B51678D4-135E-4E31-B282-52E4FF71AE54}" type="slidenum">
              <a:rPr lang="en-US" smtClean="0"/>
              <a:t>‹#›</a:t>
            </a:fld>
            <a:endParaRPr lang="en-US"/>
          </a:p>
        </p:txBody>
      </p:sp>
      <p:pic>
        <p:nvPicPr>
          <p:cNvPr id="8" name="Picture 7">
            <a:extLst>
              <a:ext uri="{FF2B5EF4-FFF2-40B4-BE49-F238E27FC236}">
                <a16:creationId xmlns:a16="http://schemas.microsoft.com/office/drawing/2014/main" id="{05AFCA5A-74BB-46F9-A8F3-A3662868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64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3769-507F-46CA-BE2A-EC5BFE9EE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1062E-483E-499D-A466-6A3D35CA3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8AC46-3C19-4AF8-9CCD-FC4C6083BF5C}"/>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2B744742-3E73-4736-B5E6-BD7E65458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631E7-74DC-4FE3-8653-22E072717BD2}"/>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131287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5C8E-AD23-4103-81A2-C348A5F6F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69721-A0CF-49D5-99EB-16241B5852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6B9C4F-802D-4BA6-8649-A2DFD51C1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1AD39-7BE7-44E7-B571-2BD1ED497CBB}"/>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6" name="Footer Placeholder 5">
            <a:extLst>
              <a:ext uri="{FF2B5EF4-FFF2-40B4-BE49-F238E27FC236}">
                <a16:creationId xmlns:a16="http://schemas.microsoft.com/office/drawing/2014/main" id="{12513DA5-90A1-4E76-A51B-03C2DE133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2EDB7-C376-4A32-9153-7181D25EAA58}"/>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257512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4BB4-20D8-4E78-BB02-3DAE1B530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B20C9-A45F-4E84-B4EE-BFE4064DB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61E6F-96D5-4148-A50E-F2F4A0BD3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2E5B2-638F-4BFD-9142-5AA2DEC9C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44160F-5989-4373-9D7D-E94DA8D3F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0520E-CE49-4036-AD57-0CDD105A6B0F}"/>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8" name="Footer Placeholder 7">
            <a:extLst>
              <a:ext uri="{FF2B5EF4-FFF2-40B4-BE49-F238E27FC236}">
                <a16:creationId xmlns:a16="http://schemas.microsoft.com/office/drawing/2014/main" id="{20A2BF27-6E73-42FF-9A9C-C8ED581306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50530-908C-4A51-82F0-586FC6090792}"/>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56040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1503-AD10-48CA-BF74-0265E7817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A250D-47BA-4FAC-BA81-74682E8F785C}"/>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4" name="Footer Placeholder 3">
            <a:extLst>
              <a:ext uri="{FF2B5EF4-FFF2-40B4-BE49-F238E27FC236}">
                <a16:creationId xmlns:a16="http://schemas.microsoft.com/office/drawing/2014/main" id="{66ACE1EF-8CD9-4BCE-A1AE-8EB865E84F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F6037F-A3D2-458A-8873-47A0C1193414}"/>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220406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B65B8-0524-4A10-A6BA-23473B60DE5F}"/>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3" name="Footer Placeholder 2">
            <a:extLst>
              <a:ext uri="{FF2B5EF4-FFF2-40B4-BE49-F238E27FC236}">
                <a16:creationId xmlns:a16="http://schemas.microsoft.com/office/drawing/2014/main" id="{82500161-CE3A-4E2F-BEBF-B00B3876EC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33CE9-795A-490B-B88A-950DA5684973}"/>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44624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86B1-D991-4BC2-8E66-610D42C91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E55E23-A7B0-4F90-ACA2-EA15240A9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CC855-DC4B-4577-AE19-7BC982141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2A34A-9EB1-4861-8A51-5A3E6E4D0932}"/>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6" name="Footer Placeholder 5">
            <a:extLst>
              <a:ext uri="{FF2B5EF4-FFF2-40B4-BE49-F238E27FC236}">
                <a16:creationId xmlns:a16="http://schemas.microsoft.com/office/drawing/2014/main" id="{E2270E34-FAF3-46AC-B754-0AC8225A0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7D821-2078-4044-B044-A8B1E40B08B5}"/>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310369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A02F-6E32-4AD7-AF66-518113135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78AEA-DCAD-40E0-932D-4AEA8F455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63CA82-4AE6-444E-87E3-21CAE12F5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91175-2975-4F51-BE29-7B3D46E7676E}"/>
              </a:ext>
            </a:extLst>
          </p:cNvPr>
          <p:cNvSpPr>
            <a:spLocks noGrp="1"/>
          </p:cNvSpPr>
          <p:nvPr>
            <p:ph type="dt" sz="half" idx="10"/>
          </p:nvPr>
        </p:nvSpPr>
        <p:spPr/>
        <p:txBody>
          <a:bodyPr/>
          <a:lstStyle/>
          <a:p>
            <a:fld id="{109A4E97-DA12-43A8-9F57-46EC968C7523}" type="datetimeFigureOut">
              <a:rPr lang="en-US" smtClean="0"/>
              <a:t>7/31/20</a:t>
            </a:fld>
            <a:endParaRPr lang="en-US"/>
          </a:p>
        </p:txBody>
      </p:sp>
      <p:sp>
        <p:nvSpPr>
          <p:cNvPr id="6" name="Footer Placeholder 5">
            <a:extLst>
              <a:ext uri="{FF2B5EF4-FFF2-40B4-BE49-F238E27FC236}">
                <a16:creationId xmlns:a16="http://schemas.microsoft.com/office/drawing/2014/main" id="{317C096C-B1D2-48FB-8C44-908851CC7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02798-6B70-445E-B19E-454FA5F243FF}"/>
              </a:ext>
            </a:extLst>
          </p:cNvPr>
          <p:cNvSpPr>
            <a:spLocks noGrp="1"/>
          </p:cNvSpPr>
          <p:nvPr>
            <p:ph type="sldNum" sz="quarter" idx="12"/>
          </p:nvPr>
        </p:nvSpPr>
        <p:spPr/>
        <p:txBody>
          <a:bodyPr/>
          <a:lstStyle/>
          <a:p>
            <a:fld id="{B51678D4-135E-4E31-B282-52E4FF71AE54}" type="slidenum">
              <a:rPr lang="en-US" smtClean="0"/>
              <a:t>‹#›</a:t>
            </a:fld>
            <a:endParaRPr lang="en-US"/>
          </a:p>
        </p:txBody>
      </p:sp>
    </p:spTree>
    <p:extLst>
      <p:ext uri="{BB962C8B-B14F-4D97-AF65-F5344CB8AC3E}">
        <p14:creationId xmlns:p14="http://schemas.microsoft.com/office/powerpoint/2010/main" val="98065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3B5DB-D165-4F57-87FC-AC7F50E5D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EA4C03-4FB4-4941-83C7-7FEF2F732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DF9D9-9B7B-4269-ACC4-32B0CA85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A4E97-DA12-43A8-9F57-46EC968C7523}" type="datetimeFigureOut">
              <a:rPr lang="en-US" smtClean="0"/>
              <a:t>7/31/20</a:t>
            </a:fld>
            <a:endParaRPr lang="en-US"/>
          </a:p>
        </p:txBody>
      </p:sp>
      <p:sp>
        <p:nvSpPr>
          <p:cNvPr id="5" name="Footer Placeholder 4">
            <a:extLst>
              <a:ext uri="{FF2B5EF4-FFF2-40B4-BE49-F238E27FC236}">
                <a16:creationId xmlns:a16="http://schemas.microsoft.com/office/drawing/2014/main" id="{59CC926C-CA89-4AEE-ACC1-43B50DF36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D2B1E-787C-4EFF-88B3-88F6A1B3F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678D4-135E-4E31-B282-52E4FF71AE54}" type="slidenum">
              <a:rPr lang="en-US" smtClean="0"/>
              <a:t>‹#›</a:t>
            </a:fld>
            <a:endParaRPr lang="en-US"/>
          </a:p>
        </p:txBody>
      </p:sp>
    </p:spTree>
    <p:extLst>
      <p:ext uri="{BB962C8B-B14F-4D97-AF65-F5344CB8AC3E}">
        <p14:creationId xmlns:p14="http://schemas.microsoft.com/office/powerpoint/2010/main" val="124754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valeriebb/290711738"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youtu.be/tcBVZ2SBIxM" TargetMode="External"/><Relationship Id="rId7" Type="http://schemas.openxmlformats.org/officeDocument/2006/relationships/hyperlink" Target="https://youtu.be/o614ISPwFsQ" TargetMode="External"/><Relationship Id="rId2" Type="http://schemas.openxmlformats.org/officeDocument/2006/relationships/hyperlink" Target="https://vfwauxiliary.org/online-auxiliary-academy/" TargetMode="External"/><Relationship Id="rId1" Type="http://schemas.openxmlformats.org/officeDocument/2006/relationships/slideLayout" Target="../slideLayouts/slideLayout2.xml"/><Relationship Id="rId6" Type="http://schemas.openxmlformats.org/officeDocument/2006/relationships/hyperlink" Target="https://youtu.be/SMqbXCgue-c" TargetMode="External"/><Relationship Id="rId5" Type="http://schemas.openxmlformats.org/officeDocument/2006/relationships/hyperlink" Target="https://youtu.be/A_zJ38TLd7I" TargetMode="External"/><Relationship Id="rId4" Type="http://schemas.openxmlformats.org/officeDocument/2006/relationships/hyperlink" Target="https://youtu.be/9kOQhNmkIx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fwauxiliary.org/online-auxiliary-academ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fwauxiliary.org/online-auxiliary-academy/"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toomanyheartbeats.blogspot.com/p/dysautonomia-resources.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fwauxva.org/" TargetMode="External"/><Relationship Id="rId2" Type="http://schemas.openxmlformats.org/officeDocument/2006/relationships/hyperlink" Target="https://vfwauxiliary.org/wp-content/uploads/BUILDING-ON-THE-FOUNDATION-1.5.pdf" TargetMode="Externa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ellenstogsdill@cox.net" TargetMode="External"/><Relationship Id="rId1" Type="http://schemas.openxmlformats.org/officeDocument/2006/relationships/slideLayout" Target="../slideLayouts/slideLayout2.xml"/><Relationship Id="rId5" Type="http://schemas.openxmlformats.org/officeDocument/2006/relationships/hyperlink" Target="https://pixabay.com/en/important-colored-pencil-pen-red-2794684/"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54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085B-B2B9-4939-A17C-BF4B9FD37C16}"/>
              </a:ext>
            </a:extLst>
          </p:cNvPr>
          <p:cNvSpPr>
            <a:spLocks noGrp="1"/>
          </p:cNvSpPr>
          <p:nvPr>
            <p:ph type="title"/>
          </p:nvPr>
        </p:nvSpPr>
        <p:spPr>
          <a:xfrm>
            <a:off x="838200" y="365125"/>
            <a:ext cx="9582150" cy="1325563"/>
          </a:xfrm>
        </p:spPr>
        <p:txBody>
          <a:bodyPr/>
          <a:lstStyle/>
          <a:p>
            <a:r>
              <a:rPr lang="en-US" dirty="0">
                <a:solidFill>
                  <a:schemeClr val="bg1"/>
                </a:solidFill>
              </a:rPr>
              <a:t>District Delegates and Alternative for District Convention</a:t>
            </a:r>
          </a:p>
        </p:txBody>
      </p:sp>
      <p:sp>
        <p:nvSpPr>
          <p:cNvPr id="3" name="Content Placeholder 2">
            <a:extLst>
              <a:ext uri="{FF2B5EF4-FFF2-40B4-BE49-F238E27FC236}">
                <a16:creationId xmlns:a16="http://schemas.microsoft.com/office/drawing/2014/main" id="{8B41ACFF-2133-4DE6-B981-134F63714653}"/>
              </a:ext>
            </a:extLst>
          </p:cNvPr>
          <p:cNvSpPr>
            <a:spLocks noGrp="1"/>
          </p:cNvSpPr>
          <p:nvPr>
            <p:ph idx="1"/>
          </p:nvPr>
        </p:nvSpPr>
        <p:spPr>
          <a:xfrm>
            <a:off x="838200" y="1825625"/>
            <a:ext cx="6248400" cy="4351338"/>
          </a:xfrm>
        </p:spPr>
        <p:txBody>
          <a:bodyPr/>
          <a:lstStyle/>
          <a:p>
            <a:pPr marL="0" indent="0" algn="ctr">
              <a:buNone/>
            </a:pPr>
            <a:r>
              <a:rPr lang="en-US" dirty="0">
                <a:solidFill>
                  <a:schemeClr val="bg1"/>
                </a:solidFill>
              </a:rPr>
              <a:t>This form will be available on our Website, Communication and email to all Auxiliaries Secretaries by 3-1-2021  Please email it to your</a:t>
            </a:r>
          </a:p>
          <a:p>
            <a:pPr marL="0" indent="0" algn="ctr">
              <a:buNone/>
            </a:pPr>
            <a:r>
              <a:rPr lang="en-US" dirty="0">
                <a:solidFill>
                  <a:schemeClr val="bg1"/>
                </a:solidFill>
              </a:rPr>
              <a:t>DISTRICT SECRETARY</a:t>
            </a:r>
          </a:p>
          <a:p>
            <a:pPr marL="0" indent="0" algn="ctr">
              <a:buNone/>
            </a:pPr>
            <a:r>
              <a:rPr lang="en-US" dirty="0">
                <a:solidFill>
                  <a:srgbClr val="FF0000"/>
                </a:solidFill>
              </a:rPr>
              <a:t>BEFORE THE START OF DISTRICT CONVENTION</a:t>
            </a:r>
          </a:p>
          <a:p>
            <a:endParaRPr lang="en-US" dirty="0"/>
          </a:p>
        </p:txBody>
      </p:sp>
      <p:sp>
        <p:nvSpPr>
          <p:cNvPr id="5" name="Rectangle 4">
            <a:extLst>
              <a:ext uri="{FF2B5EF4-FFF2-40B4-BE49-F238E27FC236}">
                <a16:creationId xmlns:a16="http://schemas.microsoft.com/office/drawing/2014/main" id="{EC79C1A4-6AB3-4E07-B851-CEDF1375EE77}"/>
              </a:ext>
            </a:extLst>
          </p:cNvPr>
          <p:cNvSpPr/>
          <p:nvPr/>
        </p:nvSpPr>
        <p:spPr>
          <a:xfrm>
            <a:off x="8610600" y="1825625"/>
            <a:ext cx="2743200" cy="3470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5">
            <a:extLst>
              <a:ext uri="{FF2B5EF4-FFF2-40B4-BE49-F238E27FC236}">
                <a16:creationId xmlns:a16="http://schemas.microsoft.com/office/drawing/2014/main" id="{C97A0194-C25B-4E17-80E6-1E1F327F63B0}"/>
              </a:ext>
            </a:extLst>
          </p:cNvPr>
          <p:cNvPicPr>
            <a:picLocks noChangeAspect="1"/>
          </p:cNvPicPr>
          <p:nvPr/>
        </p:nvPicPr>
        <p:blipFill>
          <a:blip r:embed="rId2"/>
          <a:stretch>
            <a:fillRect/>
          </a:stretch>
        </p:blipFill>
        <p:spPr>
          <a:xfrm>
            <a:off x="8709241" y="2008849"/>
            <a:ext cx="2644559" cy="3229048"/>
          </a:xfrm>
          <a:prstGeom prst="rect">
            <a:avLst/>
          </a:prstGeom>
        </p:spPr>
      </p:pic>
      <p:sp>
        <p:nvSpPr>
          <p:cNvPr id="6" name="Rectangle 5">
            <a:extLst>
              <a:ext uri="{FF2B5EF4-FFF2-40B4-BE49-F238E27FC236}">
                <a16:creationId xmlns:a16="http://schemas.microsoft.com/office/drawing/2014/main" id="{E661116B-77CD-4C5D-8B83-C3AF5A11A86A}"/>
              </a:ext>
            </a:extLst>
          </p:cNvPr>
          <p:cNvSpPr/>
          <p:nvPr/>
        </p:nvSpPr>
        <p:spPr>
          <a:xfrm>
            <a:off x="590550" y="5388570"/>
            <a:ext cx="11029950" cy="830997"/>
          </a:xfrm>
          <a:prstGeom prst="rect">
            <a:avLst/>
          </a:prstGeom>
        </p:spPr>
        <p:txBody>
          <a:bodyPr wrap="square">
            <a:spAutoFit/>
          </a:bodyPr>
          <a:lstStyle/>
          <a:p>
            <a:pPr algn="ctr"/>
            <a:r>
              <a:rPr lang="en-US" sz="2400" dirty="0">
                <a:solidFill>
                  <a:schemeClr val="bg1"/>
                </a:solidFill>
              </a:rPr>
              <a:t>If the District Secretary does not receive this form your Auxiliary does not have a vote at the District Meeting for business at your District Meeting. </a:t>
            </a:r>
          </a:p>
        </p:txBody>
      </p:sp>
    </p:spTree>
    <p:extLst>
      <p:ext uri="{BB962C8B-B14F-4D97-AF65-F5344CB8AC3E}">
        <p14:creationId xmlns:p14="http://schemas.microsoft.com/office/powerpoint/2010/main" val="315621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F4B2-3579-4AFA-BB35-D335303DC9FA}"/>
              </a:ext>
            </a:extLst>
          </p:cNvPr>
          <p:cNvSpPr>
            <a:spLocks noGrp="1"/>
          </p:cNvSpPr>
          <p:nvPr>
            <p:ph type="title"/>
          </p:nvPr>
        </p:nvSpPr>
        <p:spPr/>
        <p:txBody>
          <a:bodyPr/>
          <a:lstStyle/>
          <a:p>
            <a:r>
              <a:rPr lang="en-US" dirty="0">
                <a:solidFill>
                  <a:schemeClr val="bg1"/>
                </a:solidFill>
              </a:rPr>
              <a:t>Sec. 806 Installation of Officers</a:t>
            </a:r>
          </a:p>
        </p:txBody>
      </p:sp>
      <p:sp>
        <p:nvSpPr>
          <p:cNvPr id="3" name="Content Placeholder 2">
            <a:extLst>
              <a:ext uri="{FF2B5EF4-FFF2-40B4-BE49-F238E27FC236}">
                <a16:creationId xmlns:a16="http://schemas.microsoft.com/office/drawing/2014/main" id="{F26A4E67-70B8-4A66-B6B0-9EFA04377F12}"/>
              </a:ext>
            </a:extLst>
          </p:cNvPr>
          <p:cNvSpPr>
            <a:spLocks noGrp="1"/>
          </p:cNvSpPr>
          <p:nvPr>
            <p:ph idx="1"/>
          </p:nvPr>
        </p:nvSpPr>
        <p:spPr>
          <a:xfrm>
            <a:off x="400050" y="1371600"/>
            <a:ext cx="11372850" cy="5276849"/>
          </a:xfrm>
        </p:spPr>
        <p:txBody>
          <a:bodyPr>
            <a:normAutofit fontScale="92500" lnSpcReduction="20000"/>
          </a:bodyPr>
          <a:lstStyle/>
          <a:p>
            <a:pPr marL="0" indent="0" algn="ctr">
              <a:buNone/>
            </a:pPr>
            <a:r>
              <a:rPr lang="en-US" sz="2600" b="1" dirty="0">
                <a:solidFill>
                  <a:srgbClr val="FF0000"/>
                </a:solidFill>
              </a:rPr>
              <a:t>Sec. 806A—Auxiliary:</a:t>
            </a:r>
          </a:p>
          <a:p>
            <a:pPr>
              <a:buFont typeface="Wingdings" panose="05000000000000000000" pitchFamily="2" charset="2"/>
              <a:buChar char="Ø"/>
            </a:pPr>
            <a:r>
              <a:rPr lang="en-US" sz="2600" dirty="0">
                <a:solidFill>
                  <a:schemeClr val="bg1"/>
                </a:solidFill>
              </a:rPr>
              <a:t>Auxiliary Officers shall be installed in their respective offices not more than sixty (60) calendar days prior to the convening of the Department Convention.</a:t>
            </a:r>
          </a:p>
          <a:p>
            <a:pPr>
              <a:buFont typeface="Wingdings" panose="05000000000000000000" pitchFamily="2" charset="2"/>
              <a:buChar char="Ø"/>
            </a:pPr>
            <a:r>
              <a:rPr lang="en-US" sz="2600" dirty="0">
                <a:solidFill>
                  <a:schemeClr val="bg1"/>
                </a:solidFill>
              </a:rPr>
              <a:t>But shall not assume their duties until the Department President is installed.</a:t>
            </a:r>
          </a:p>
          <a:p>
            <a:pPr algn="ctr">
              <a:buFont typeface="Wingdings" panose="05000000000000000000" pitchFamily="2" charset="2"/>
              <a:buChar char="Ø"/>
            </a:pPr>
            <a:r>
              <a:rPr lang="en-US" sz="2600" b="1" dirty="0">
                <a:solidFill>
                  <a:srgbClr val="FF0000"/>
                </a:solidFill>
              </a:rPr>
              <a:t>Sec. 806C—District:</a:t>
            </a:r>
          </a:p>
          <a:p>
            <a:pPr>
              <a:buFont typeface="Wingdings" panose="05000000000000000000" pitchFamily="2" charset="2"/>
              <a:buChar char="Ø"/>
            </a:pPr>
            <a:r>
              <a:rPr lang="en-US" sz="2600" dirty="0">
                <a:solidFill>
                  <a:schemeClr val="bg1"/>
                </a:solidFill>
              </a:rPr>
              <a:t>The District Officers shall be installed before the adjournment of the meeting at which elected.</a:t>
            </a:r>
          </a:p>
          <a:p>
            <a:pPr>
              <a:buFont typeface="Wingdings" panose="05000000000000000000" pitchFamily="2" charset="2"/>
              <a:buChar char="Ø"/>
            </a:pPr>
            <a:r>
              <a:rPr lang="en-US" sz="2600" dirty="0">
                <a:solidFill>
                  <a:schemeClr val="bg1"/>
                </a:solidFill>
              </a:rPr>
              <a:t>But shall not assume the duties of office until the installation of the District President as a member Department Council of Administration.</a:t>
            </a:r>
          </a:p>
          <a:p>
            <a:pPr algn="ctr">
              <a:buFont typeface="Wingdings" panose="05000000000000000000" pitchFamily="2" charset="2"/>
              <a:buChar char="Ø"/>
            </a:pPr>
            <a:r>
              <a:rPr lang="en-US" sz="2600" b="1" dirty="0">
                <a:solidFill>
                  <a:srgbClr val="FF0000"/>
                </a:solidFill>
              </a:rPr>
              <a:t>Sec. 806D—Department</a:t>
            </a:r>
          </a:p>
          <a:p>
            <a:pPr>
              <a:buFont typeface="Wingdings" panose="05000000000000000000" pitchFamily="2" charset="2"/>
              <a:buChar char="Ø"/>
            </a:pPr>
            <a:r>
              <a:rPr lang="en-US" sz="2600" dirty="0">
                <a:solidFill>
                  <a:schemeClr val="bg1"/>
                </a:solidFill>
              </a:rPr>
              <a:t>The Department Officers shall be installed before the adjournment of the Convention at which they were elected.</a:t>
            </a:r>
          </a:p>
          <a:p>
            <a:pPr>
              <a:buFont typeface="Wingdings" panose="05000000000000000000" pitchFamily="2" charset="2"/>
              <a:buChar char="Ø"/>
            </a:pPr>
            <a:r>
              <a:rPr lang="en-US" sz="2600" dirty="0">
                <a:solidFill>
                  <a:schemeClr val="bg1"/>
                </a:solidFill>
              </a:rPr>
              <a:t>Unless otherwise authorized by the National President.</a:t>
            </a:r>
          </a:p>
          <a:p>
            <a:pPr>
              <a:buFont typeface="Wingdings" panose="05000000000000000000" pitchFamily="2" charset="2"/>
              <a:buChar char="Ø"/>
            </a:pPr>
            <a:r>
              <a:rPr lang="en-US" sz="2600" dirty="0">
                <a:solidFill>
                  <a:schemeClr val="bg1"/>
                </a:solidFill>
              </a:rPr>
              <a:t>They shall enter upon the duties of their respective offices immediately after adjournment of the meeting at which they were installed. </a:t>
            </a:r>
          </a:p>
          <a:p>
            <a:endParaRPr lang="en-US" sz="2400" dirty="0"/>
          </a:p>
        </p:txBody>
      </p:sp>
    </p:spTree>
    <p:extLst>
      <p:ext uri="{BB962C8B-B14F-4D97-AF65-F5344CB8AC3E}">
        <p14:creationId xmlns:p14="http://schemas.microsoft.com/office/powerpoint/2010/main" val="78423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8BD6-1BE6-41E7-A888-438E12CD95DC}"/>
              </a:ext>
            </a:extLst>
          </p:cNvPr>
          <p:cNvSpPr>
            <a:spLocks noGrp="1"/>
          </p:cNvSpPr>
          <p:nvPr>
            <p:ph type="title"/>
          </p:nvPr>
        </p:nvSpPr>
        <p:spPr>
          <a:xfrm>
            <a:off x="762001" y="803325"/>
            <a:ext cx="5314536" cy="1325563"/>
          </a:xfrm>
        </p:spPr>
        <p:txBody>
          <a:bodyPr>
            <a:normAutofit/>
          </a:bodyPr>
          <a:lstStyle/>
          <a:p>
            <a:r>
              <a:rPr lang="en-US" sz="4100"/>
              <a:t>WHO FILE THE INSTALLATION REPORT?</a:t>
            </a:r>
          </a:p>
        </p:txBody>
      </p:sp>
      <p:sp>
        <p:nvSpPr>
          <p:cNvPr id="3" name="Content Placeholder 2">
            <a:extLst>
              <a:ext uri="{FF2B5EF4-FFF2-40B4-BE49-F238E27FC236}">
                <a16:creationId xmlns:a16="http://schemas.microsoft.com/office/drawing/2014/main" id="{84C8D831-AD05-4E73-8A9C-189F2DC0201E}"/>
              </a:ext>
            </a:extLst>
          </p:cNvPr>
          <p:cNvSpPr>
            <a:spLocks noGrp="1"/>
          </p:cNvSpPr>
          <p:nvPr>
            <p:ph idx="1"/>
          </p:nvPr>
        </p:nvSpPr>
        <p:spPr>
          <a:xfrm>
            <a:off x="762000" y="2279018"/>
            <a:ext cx="5609220" cy="4102732"/>
          </a:xfrm>
        </p:spPr>
        <p:txBody>
          <a:bodyPr anchor="t">
            <a:normAutofit/>
          </a:bodyPr>
          <a:lstStyle/>
          <a:p>
            <a:r>
              <a:rPr lang="en-US" sz="2400" b="1" dirty="0">
                <a:latin typeface="Arial" panose="020B0604020202020204" pitchFamily="34" charset="0"/>
                <a:cs typeface="Arial" panose="020B0604020202020204" pitchFamily="34" charset="0"/>
              </a:rPr>
              <a:t>Immediately following installation of officers, the District and Auxiliary Secretary must submit the installation report </a:t>
            </a:r>
            <a:r>
              <a:rPr lang="en-US" sz="2400" dirty="0">
                <a:latin typeface="Arial" panose="020B0604020202020204" pitchFamily="34" charset="0"/>
                <a:cs typeface="Arial" panose="020B0604020202020204" pitchFamily="34" charset="0"/>
              </a:rPr>
              <a:t>to the National Secretary and the Department Secretary within the appropriate time frame either in Malta or sending to the Department Secretary for the Malta entry to be completed.</a:t>
            </a:r>
          </a:p>
          <a:p>
            <a:r>
              <a:rPr lang="en-US" sz="2400" dirty="0">
                <a:latin typeface="Arial" panose="020B0604020202020204" pitchFamily="34" charset="0"/>
                <a:cs typeface="Arial" panose="020B0604020202020204" pitchFamily="34" charset="0"/>
              </a:rPr>
              <a:t>National provided the correct Installation Report to be used.</a:t>
            </a:r>
          </a:p>
          <a:p>
            <a:pPr marL="0" indent="0">
              <a:buNone/>
            </a:pPr>
            <a:endParaRPr lang="en-US" sz="2400" dirty="0"/>
          </a:p>
          <a:p>
            <a:pPr marL="0" indent="0">
              <a:buNone/>
            </a:pPr>
            <a:endParaRPr lang="en-US" sz="2400" dirty="0"/>
          </a:p>
          <a:p>
            <a:endParaRPr lang="en-US" sz="2400" dirty="0"/>
          </a:p>
        </p:txBody>
      </p:sp>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61836558-9DD0-4972-8E81-91DBA5BF4064}"/>
              </a:ext>
            </a:extLst>
          </p:cNvPr>
          <p:cNvPicPr>
            <a:picLocks noChangeAspect="1"/>
          </p:cNvPicPr>
          <p:nvPr/>
        </p:nvPicPr>
        <p:blipFill rotWithShape="1">
          <a:blip r:embed="rId2"/>
          <a:srcRect l="12488" r="1083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82267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4908-7C41-4017-A4DD-1B45A7122A75}"/>
              </a:ext>
            </a:extLst>
          </p:cNvPr>
          <p:cNvSpPr>
            <a:spLocks noGrp="1"/>
          </p:cNvSpPr>
          <p:nvPr>
            <p:ph type="title"/>
          </p:nvPr>
        </p:nvSpPr>
        <p:spPr>
          <a:xfrm>
            <a:off x="838200" y="171451"/>
            <a:ext cx="10515600" cy="1325563"/>
          </a:xfrm>
        </p:spPr>
        <p:txBody>
          <a:bodyPr/>
          <a:lstStyle/>
          <a:p>
            <a:r>
              <a:rPr lang="en-US" dirty="0">
                <a:solidFill>
                  <a:schemeClr val="bg1"/>
                </a:solidFill>
              </a:rPr>
              <a:t>Sectaries Duties:</a:t>
            </a:r>
          </a:p>
        </p:txBody>
      </p:sp>
      <p:sp>
        <p:nvSpPr>
          <p:cNvPr id="3" name="Content Placeholder 2">
            <a:extLst>
              <a:ext uri="{FF2B5EF4-FFF2-40B4-BE49-F238E27FC236}">
                <a16:creationId xmlns:a16="http://schemas.microsoft.com/office/drawing/2014/main" id="{E3EE694F-23F5-4272-BD70-4FA1224AAFD0}"/>
              </a:ext>
            </a:extLst>
          </p:cNvPr>
          <p:cNvSpPr>
            <a:spLocks noGrp="1"/>
          </p:cNvSpPr>
          <p:nvPr>
            <p:ph idx="1"/>
          </p:nvPr>
        </p:nvSpPr>
        <p:spPr>
          <a:xfrm>
            <a:off x="838200" y="1409701"/>
            <a:ext cx="11144250" cy="5448299"/>
          </a:xfrm>
        </p:spPr>
        <p:txBody>
          <a:bodyPr>
            <a:normAutofit/>
          </a:bodyPr>
          <a:lstStyle/>
          <a:p>
            <a:r>
              <a:rPr lang="en-US" sz="2400" dirty="0">
                <a:solidFill>
                  <a:schemeClr val="bg1"/>
                </a:solidFill>
              </a:rPr>
              <a:t>The Secretary shall keep in books or files: </a:t>
            </a:r>
          </a:p>
          <a:p>
            <a:r>
              <a:rPr lang="en-US" sz="2400" dirty="0">
                <a:solidFill>
                  <a:schemeClr val="bg1"/>
                </a:solidFill>
              </a:rPr>
              <a:t>The current “Podium Edition Bylaws and Ritual”</a:t>
            </a:r>
          </a:p>
          <a:p>
            <a:r>
              <a:rPr lang="en-US" sz="2400" dirty="0">
                <a:solidFill>
                  <a:schemeClr val="bg1"/>
                </a:solidFill>
              </a:rPr>
              <a:t>A record of all the minutes of each meeting of the Auxiliary </a:t>
            </a:r>
          </a:p>
          <a:p>
            <a:pPr>
              <a:lnSpc>
                <a:spcPct val="120000"/>
              </a:lnSpc>
            </a:pPr>
            <a:r>
              <a:rPr lang="en-US" sz="2400" dirty="0">
                <a:solidFill>
                  <a:schemeClr val="bg1"/>
                </a:solidFill>
              </a:rPr>
              <a:t>The manner in which the minutes of the Auxiliary meetings are read, printed and/or distributed shall be at the discretion of the Auxiliary by vote of the membership.</a:t>
            </a:r>
          </a:p>
          <a:p>
            <a:r>
              <a:rPr lang="en-US" sz="2400" dirty="0">
                <a:solidFill>
                  <a:schemeClr val="bg1"/>
                </a:solidFill>
              </a:rPr>
              <a:t>It is permissible to secure typed or computer-generated minutes in the permanent book.</a:t>
            </a:r>
          </a:p>
          <a:p>
            <a:r>
              <a:rPr lang="en-US" sz="2400" dirty="0">
                <a:solidFill>
                  <a:schemeClr val="bg1"/>
                </a:solidFill>
              </a:rPr>
              <a:t>Or insert in a three- ring binder or clip folder</a:t>
            </a:r>
          </a:p>
        </p:txBody>
      </p:sp>
    </p:spTree>
    <p:extLst>
      <p:ext uri="{BB962C8B-B14F-4D97-AF65-F5344CB8AC3E}">
        <p14:creationId xmlns:p14="http://schemas.microsoft.com/office/powerpoint/2010/main" val="340111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4908-7C41-4017-A4DD-1B45A7122A75}"/>
              </a:ext>
            </a:extLst>
          </p:cNvPr>
          <p:cNvSpPr>
            <a:spLocks noGrp="1"/>
          </p:cNvSpPr>
          <p:nvPr>
            <p:ph type="title"/>
          </p:nvPr>
        </p:nvSpPr>
        <p:spPr>
          <a:xfrm>
            <a:off x="838200" y="171451"/>
            <a:ext cx="10515600" cy="1325563"/>
          </a:xfrm>
        </p:spPr>
        <p:txBody>
          <a:bodyPr/>
          <a:lstStyle/>
          <a:p>
            <a:r>
              <a:rPr lang="en-US" dirty="0">
                <a:solidFill>
                  <a:schemeClr val="bg1"/>
                </a:solidFill>
              </a:rPr>
              <a:t>Sectaries Duties:</a:t>
            </a:r>
          </a:p>
        </p:txBody>
      </p:sp>
      <p:sp>
        <p:nvSpPr>
          <p:cNvPr id="3" name="Content Placeholder 2">
            <a:extLst>
              <a:ext uri="{FF2B5EF4-FFF2-40B4-BE49-F238E27FC236}">
                <a16:creationId xmlns:a16="http://schemas.microsoft.com/office/drawing/2014/main" id="{E3EE694F-23F5-4272-BD70-4FA1224AAFD0}"/>
              </a:ext>
            </a:extLst>
          </p:cNvPr>
          <p:cNvSpPr>
            <a:spLocks noGrp="1"/>
          </p:cNvSpPr>
          <p:nvPr>
            <p:ph idx="1"/>
          </p:nvPr>
        </p:nvSpPr>
        <p:spPr>
          <a:xfrm>
            <a:off x="838200" y="1409701"/>
            <a:ext cx="10306050" cy="5067299"/>
          </a:xfrm>
        </p:spPr>
        <p:txBody>
          <a:bodyPr>
            <a:normAutofit lnSpcReduction="10000"/>
          </a:bodyPr>
          <a:lstStyle/>
          <a:p>
            <a:r>
              <a:rPr lang="en-US" dirty="0">
                <a:solidFill>
                  <a:schemeClr val="bg1"/>
                </a:solidFill>
              </a:rPr>
              <a:t>Each minute page shall be numbered consecutively and provide a space for the Trustees to initial at audit.</a:t>
            </a:r>
          </a:p>
          <a:p>
            <a:r>
              <a:rPr lang="en-US" dirty="0">
                <a:solidFill>
                  <a:schemeClr val="bg1"/>
                </a:solidFill>
              </a:rPr>
              <a:t>The Treasurers reports and the audit reports must be incorporated in the minutes.</a:t>
            </a:r>
          </a:p>
          <a:p>
            <a:r>
              <a:rPr lang="en-US" dirty="0">
                <a:solidFill>
                  <a:schemeClr val="bg1"/>
                </a:solidFill>
              </a:rPr>
              <a:t>Corrections shall be made in the margins.</a:t>
            </a:r>
          </a:p>
          <a:p>
            <a:r>
              <a:rPr lang="en-US" dirty="0">
                <a:solidFill>
                  <a:schemeClr val="bg1"/>
                </a:solidFill>
              </a:rPr>
              <a:t>Shall attend to all matters of correspondence under the direction of the President.</a:t>
            </a:r>
          </a:p>
          <a:p>
            <a:pPr>
              <a:lnSpc>
                <a:spcPct val="120000"/>
              </a:lnSpc>
            </a:pPr>
            <a:r>
              <a:rPr lang="en-US" dirty="0">
                <a:solidFill>
                  <a:schemeClr val="bg1"/>
                </a:solidFill>
              </a:rPr>
              <a:t>A General or Special-Order file for the current year in which shall be preserved all orders and circulars issued by the National and Department Headquarters.</a:t>
            </a:r>
          </a:p>
          <a:p>
            <a:r>
              <a:rPr lang="en-US" dirty="0">
                <a:solidFill>
                  <a:schemeClr val="bg1"/>
                </a:solidFill>
              </a:rPr>
              <a:t>In the order in which they are received</a:t>
            </a:r>
          </a:p>
        </p:txBody>
      </p:sp>
    </p:spTree>
    <p:extLst>
      <p:ext uri="{BB962C8B-B14F-4D97-AF65-F5344CB8AC3E}">
        <p14:creationId xmlns:p14="http://schemas.microsoft.com/office/powerpoint/2010/main" val="58980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DCFE6-6251-4DE6-808A-E1F28CE36293}"/>
              </a:ext>
            </a:extLst>
          </p:cNvPr>
          <p:cNvSpPr>
            <a:spLocks noGrp="1"/>
          </p:cNvSpPr>
          <p:nvPr>
            <p:ph idx="1"/>
          </p:nvPr>
        </p:nvSpPr>
        <p:spPr>
          <a:xfrm>
            <a:off x="838200" y="1200150"/>
            <a:ext cx="10687050" cy="4649787"/>
          </a:xfrm>
        </p:spPr>
        <p:txBody>
          <a:bodyPr>
            <a:noAutofit/>
          </a:bodyPr>
          <a:lstStyle/>
          <a:p>
            <a:pPr>
              <a:lnSpc>
                <a:spcPct val="100000"/>
              </a:lnSpc>
              <a:spcBef>
                <a:spcPts val="0"/>
              </a:spcBef>
            </a:pPr>
            <a:r>
              <a:rPr lang="en-US" dirty="0">
                <a:solidFill>
                  <a:schemeClr val="bg1"/>
                </a:solidFill>
              </a:rPr>
              <a:t>A letter file in which shall be kept all correspondence of the Auxiliary.</a:t>
            </a:r>
          </a:p>
          <a:p>
            <a:pPr>
              <a:lnSpc>
                <a:spcPct val="100000"/>
              </a:lnSpc>
              <a:spcBef>
                <a:spcPts val="0"/>
              </a:spcBef>
            </a:pPr>
            <a:r>
              <a:rPr lang="en-US" dirty="0">
                <a:solidFill>
                  <a:schemeClr val="bg1"/>
                </a:solidFill>
              </a:rPr>
              <a:t>General correspondence to be retained for one (1) year.</a:t>
            </a:r>
          </a:p>
          <a:p>
            <a:pPr>
              <a:lnSpc>
                <a:spcPct val="100000"/>
              </a:lnSpc>
              <a:spcBef>
                <a:spcPts val="0"/>
              </a:spcBef>
            </a:pPr>
            <a:r>
              <a:rPr lang="en-US" dirty="0">
                <a:solidFill>
                  <a:schemeClr val="bg1"/>
                </a:solidFill>
              </a:rPr>
              <a:t>Policy and rulings are to be maintained in a permanent file.</a:t>
            </a:r>
          </a:p>
          <a:p>
            <a:pPr>
              <a:lnSpc>
                <a:spcPct val="100000"/>
              </a:lnSpc>
              <a:spcBef>
                <a:spcPts val="0"/>
              </a:spcBef>
            </a:pPr>
            <a:r>
              <a:rPr lang="en-US" dirty="0">
                <a:solidFill>
                  <a:schemeClr val="bg1"/>
                </a:solidFill>
              </a:rPr>
              <a:t>All communications from National or Department Officers are official and shall be read at a meeting before being filed for reference.</a:t>
            </a:r>
          </a:p>
          <a:p>
            <a:pPr>
              <a:lnSpc>
                <a:spcPct val="100000"/>
              </a:lnSpc>
              <a:spcBef>
                <a:spcPts val="0"/>
              </a:spcBef>
            </a:pPr>
            <a:r>
              <a:rPr lang="en-US" dirty="0">
                <a:solidFill>
                  <a:schemeClr val="bg1"/>
                </a:solidFill>
              </a:rPr>
              <a:t>All communications of any nature whatsoever intended for the consideration of the National Body shall be signed by the President and forwarded by the Secretary of the Auxiliary to the Department President.</a:t>
            </a:r>
          </a:p>
          <a:p>
            <a:pPr>
              <a:lnSpc>
                <a:spcPct val="100000"/>
              </a:lnSpc>
              <a:spcBef>
                <a:spcPts val="0"/>
              </a:spcBef>
            </a:pPr>
            <a:r>
              <a:rPr lang="en-US" dirty="0">
                <a:solidFill>
                  <a:schemeClr val="bg1"/>
                </a:solidFill>
              </a:rPr>
              <a:t>All official communications to National Officers from the Auxiliary must also be forwarded through channels.</a:t>
            </a:r>
          </a:p>
        </p:txBody>
      </p:sp>
      <p:sp>
        <p:nvSpPr>
          <p:cNvPr id="4" name="Title 1">
            <a:extLst>
              <a:ext uri="{FF2B5EF4-FFF2-40B4-BE49-F238E27FC236}">
                <a16:creationId xmlns:a16="http://schemas.microsoft.com/office/drawing/2014/main" id="{63B7A4AC-B473-466B-A64C-413F81B12372}"/>
              </a:ext>
            </a:extLst>
          </p:cNvPr>
          <p:cNvSpPr>
            <a:spLocks noGrp="1"/>
          </p:cNvSpPr>
          <p:nvPr>
            <p:ph type="title"/>
          </p:nvPr>
        </p:nvSpPr>
        <p:spPr>
          <a:xfrm>
            <a:off x="838200" y="60325"/>
            <a:ext cx="10515600" cy="1325563"/>
          </a:xfrm>
        </p:spPr>
        <p:txBody>
          <a:bodyPr/>
          <a:lstStyle/>
          <a:p>
            <a:r>
              <a:rPr lang="en-US" dirty="0">
                <a:solidFill>
                  <a:schemeClr val="bg1"/>
                </a:solidFill>
              </a:rPr>
              <a:t>Sectaries Duties:</a:t>
            </a:r>
          </a:p>
        </p:txBody>
      </p:sp>
    </p:spTree>
    <p:extLst>
      <p:ext uri="{BB962C8B-B14F-4D97-AF65-F5344CB8AC3E}">
        <p14:creationId xmlns:p14="http://schemas.microsoft.com/office/powerpoint/2010/main" val="247369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DCFE6-6251-4DE6-808A-E1F28CE36293}"/>
              </a:ext>
            </a:extLst>
          </p:cNvPr>
          <p:cNvSpPr>
            <a:spLocks noGrp="1"/>
          </p:cNvSpPr>
          <p:nvPr>
            <p:ph idx="1"/>
          </p:nvPr>
        </p:nvSpPr>
        <p:spPr>
          <a:xfrm>
            <a:off x="838200" y="1385888"/>
            <a:ext cx="10687050" cy="4464049"/>
          </a:xfrm>
        </p:spPr>
        <p:txBody>
          <a:bodyPr>
            <a:noAutofit/>
          </a:bodyPr>
          <a:lstStyle/>
          <a:p>
            <a:pPr>
              <a:lnSpc>
                <a:spcPct val="100000"/>
              </a:lnSpc>
              <a:spcBef>
                <a:spcPts val="0"/>
              </a:spcBef>
            </a:pPr>
            <a:r>
              <a:rPr lang="en-US" dirty="0">
                <a:solidFill>
                  <a:schemeClr val="bg1"/>
                </a:solidFill>
              </a:rPr>
              <a:t>Shall notify orally or in writing all newly elected members.</a:t>
            </a:r>
          </a:p>
          <a:p>
            <a:pPr>
              <a:lnSpc>
                <a:spcPct val="100000"/>
              </a:lnSpc>
              <a:spcBef>
                <a:spcPts val="0"/>
              </a:spcBef>
            </a:pPr>
            <a:r>
              <a:rPr lang="en-US" dirty="0">
                <a:solidFill>
                  <a:schemeClr val="bg1"/>
                </a:solidFill>
              </a:rPr>
              <a:t>Shall under the direction of the President, prepare all reports required of them.</a:t>
            </a:r>
          </a:p>
          <a:p>
            <a:pPr>
              <a:lnSpc>
                <a:spcPct val="100000"/>
              </a:lnSpc>
              <a:spcBef>
                <a:spcPts val="0"/>
              </a:spcBef>
            </a:pPr>
            <a:r>
              <a:rPr lang="en-US" dirty="0">
                <a:solidFill>
                  <a:schemeClr val="bg1"/>
                </a:solidFill>
              </a:rPr>
              <a:t>Shall transfer to their successor, without delay, all papers, books and other property of the Auxiliary in their possession.</a:t>
            </a:r>
          </a:p>
          <a:p>
            <a:pPr>
              <a:lnSpc>
                <a:spcPct val="100000"/>
              </a:lnSpc>
              <a:spcBef>
                <a:spcPts val="0"/>
              </a:spcBef>
            </a:pPr>
            <a:r>
              <a:rPr lang="en-US" dirty="0">
                <a:solidFill>
                  <a:schemeClr val="bg1"/>
                </a:solidFill>
              </a:rPr>
              <a:t>Shall see that all installation reports have been submitted to Secretaries required to receive them within the appropriate time frame.</a:t>
            </a:r>
          </a:p>
          <a:p>
            <a:pPr>
              <a:lnSpc>
                <a:spcPct val="100000"/>
              </a:lnSpc>
              <a:spcBef>
                <a:spcPts val="0"/>
              </a:spcBef>
            </a:pPr>
            <a:r>
              <a:rPr lang="en-US" dirty="0">
                <a:solidFill>
                  <a:schemeClr val="bg1"/>
                </a:solidFill>
              </a:rPr>
              <a:t>To perform such other duties as are usually incident to such office.</a:t>
            </a:r>
          </a:p>
          <a:p>
            <a:pPr>
              <a:lnSpc>
                <a:spcPct val="100000"/>
              </a:lnSpc>
              <a:spcBef>
                <a:spcPts val="0"/>
              </a:spcBef>
            </a:pPr>
            <a:r>
              <a:rPr lang="en-US" dirty="0">
                <a:solidFill>
                  <a:schemeClr val="bg1"/>
                </a:solidFill>
              </a:rPr>
              <a:t>Shall notify all required offices the names and addresses of elected and appointed Officers</a:t>
            </a:r>
          </a:p>
        </p:txBody>
      </p:sp>
      <p:sp>
        <p:nvSpPr>
          <p:cNvPr id="4" name="Title 1">
            <a:extLst>
              <a:ext uri="{FF2B5EF4-FFF2-40B4-BE49-F238E27FC236}">
                <a16:creationId xmlns:a16="http://schemas.microsoft.com/office/drawing/2014/main" id="{63B7A4AC-B473-466B-A64C-413F81B12372}"/>
              </a:ext>
            </a:extLst>
          </p:cNvPr>
          <p:cNvSpPr>
            <a:spLocks noGrp="1"/>
          </p:cNvSpPr>
          <p:nvPr>
            <p:ph type="title"/>
          </p:nvPr>
        </p:nvSpPr>
        <p:spPr>
          <a:xfrm>
            <a:off x="838200" y="60325"/>
            <a:ext cx="10515600" cy="1325563"/>
          </a:xfrm>
        </p:spPr>
        <p:txBody>
          <a:bodyPr/>
          <a:lstStyle/>
          <a:p>
            <a:r>
              <a:rPr lang="en-US" dirty="0">
                <a:solidFill>
                  <a:schemeClr val="bg1"/>
                </a:solidFill>
              </a:rPr>
              <a:t>Sectaries Duties:</a:t>
            </a:r>
          </a:p>
        </p:txBody>
      </p:sp>
    </p:spTree>
    <p:extLst>
      <p:ext uri="{BB962C8B-B14F-4D97-AF65-F5344CB8AC3E}">
        <p14:creationId xmlns:p14="http://schemas.microsoft.com/office/powerpoint/2010/main" val="29902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EB95-FE7E-4FF3-B5B9-3347EC380E1A}"/>
              </a:ext>
            </a:extLst>
          </p:cNvPr>
          <p:cNvSpPr>
            <a:spLocks noGrp="1"/>
          </p:cNvSpPr>
          <p:nvPr>
            <p:ph type="title"/>
          </p:nvPr>
        </p:nvSpPr>
        <p:spPr/>
        <p:txBody>
          <a:bodyPr/>
          <a:lstStyle/>
          <a:p>
            <a:r>
              <a:rPr lang="en-US" b="1" dirty="0">
                <a:solidFill>
                  <a:schemeClr val="bg1"/>
                </a:solidFill>
              </a:rPr>
              <a:t>Sec. 812A—Auxiliary Secretary</a:t>
            </a:r>
            <a:endParaRPr lang="en-US" dirty="0">
              <a:solidFill>
                <a:schemeClr val="bg1"/>
              </a:solidFill>
            </a:endParaRPr>
          </a:p>
        </p:txBody>
      </p:sp>
      <p:sp>
        <p:nvSpPr>
          <p:cNvPr id="3" name="Content Placeholder 2">
            <a:extLst>
              <a:ext uri="{FF2B5EF4-FFF2-40B4-BE49-F238E27FC236}">
                <a16:creationId xmlns:a16="http://schemas.microsoft.com/office/drawing/2014/main" id="{8E6598D0-8551-429C-B1F5-FC2C58A5E825}"/>
              </a:ext>
            </a:extLst>
          </p:cNvPr>
          <p:cNvSpPr>
            <a:spLocks noGrp="1"/>
          </p:cNvSpPr>
          <p:nvPr>
            <p:ph idx="1"/>
          </p:nvPr>
        </p:nvSpPr>
        <p:spPr/>
        <p:txBody>
          <a:bodyPr/>
          <a:lstStyle/>
          <a:p>
            <a:r>
              <a:rPr lang="en-US" sz="3200" dirty="0">
                <a:solidFill>
                  <a:schemeClr val="bg1"/>
                </a:solidFill>
              </a:rPr>
              <a:t>The Auxiliary Secretary shall</a:t>
            </a:r>
          </a:p>
          <a:p>
            <a:pPr lvl="1"/>
            <a:r>
              <a:rPr lang="en-US" sz="2800" dirty="0">
                <a:solidFill>
                  <a:schemeClr val="bg1"/>
                </a:solidFill>
              </a:rPr>
              <a:t>Maintain a roll of deceased members with the date of death.</a:t>
            </a:r>
          </a:p>
          <a:p>
            <a:pPr lvl="1"/>
            <a:r>
              <a:rPr lang="en-US" sz="2800" dirty="0">
                <a:solidFill>
                  <a:schemeClr val="bg1"/>
                </a:solidFill>
              </a:rPr>
              <a:t>Input or transmit the names of the Delegates and Alternates to Secretaries required to receive them within thirty (30) calendar days of election.</a:t>
            </a:r>
          </a:p>
          <a:p>
            <a:pPr lvl="1"/>
            <a:r>
              <a:rPr lang="en-US" sz="2800" dirty="0">
                <a:solidFill>
                  <a:schemeClr val="bg1"/>
                </a:solidFill>
              </a:rPr>
              <a:t>Immediately following installation, submit the installation report to the National Secretary and the Department Secretary within the appropriate time frame.</a:t>
            </a:r>
          </a:p>
          <a:p>
            <a:endParaRPr lang="en-US" dirty="0"/>
          </a:p>
        </p:txBody>
      </p:sp>
    </p:spTree>
    <p:extLst>
      <p:ext uri="{BB962C8B-B14F-4D97-AF65-F5344CB8AC3E}">
        <p14:creationId xmlns:p14="http://schemas.microsoft.com/office/powerpoint/2010/main" val="267144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8BD6-1BE6-41E7-A888-438E12CD95DC}"/>
              </a:ext>
            </a:extLst>
          </p:cNvPr>
          <p:cNvSpPr>
            <a:spLocks noGrp="1"/>
          </p:cNvSpPr>
          <p:nvPr>
            <p:ph type="title"/>
          </p:nvPr>
        </p:nvSpPr>
        <p:spPr>
          <a:xfrm>
            <a:off x="781464" y="288975"/>
            <a:ext cx="5314536" cy="1325563"/>
          </a:xfrm>
        </p:spPr>
        <p:txBody>
          <a:bodyPr>
            <a:normAutofit/>
          </a:bodyPr>
          <a:lstStyle/>
          <a:p>
            <a:r>
              <a:rPr lang="en-US" dirty="0"/>
              <a:t>Sec. 812—Secretary, Duties of (All Levels)</a:t>
            </a:r>
            <a:endParaRPr lang="en-US"/>
          </a:p>
        </p:txBody>
      </p:sp>
      <p:sp>
        <p:nvSpPr>
          <p:cNvPr id="3" name="Content Placeholder 2">
            <a:extLst>
              <a:ext uri="{FF2B5EF4-FFF2-40B4-BE49-F238E27FC236}">
                <a16:creationId xmlns:a16="http://schemas.microsoft.com/office/drawing/2014/main" id="{84C8D831-AD05-4E73-8A9C-189F2DC0201E}"/>
              </a:ext>
            </a:extLst>
          </p:cNvPr>
          <p:cNvSpPr>
            <a:spLocks noGrp="1"/>
          </p:cNvSpPr>
          <p:nvPr>
            <p:ph idx="1"/>
          </p:nvPr>
        </p:nvSpPr>
        <p:spPr>
          <a:xfrm>
            <a:off x="781464" y="1614538"/>
            <a:ext cx="5314543" cy="3375920"/>
          </a:xfrm>
        </p:spPr>
        <p:txBody>
          <a:bodyPr anchor="t">
            <a:normAutofit/>
          </a:bodyPr>
          <a:lstStyle/>
          <a:p>
            <a:r>
              <a:rPr lang="en-US" sz="1800" dirty="0"/>
              <a:t>All communications from National or Department Officers are OFFICIAL and shall be read or printed and distributed by the Auxiliary Secretary at a meeting before being filed for reference.</a:t>
            </a:r>
          </a:p>
          <a:p>
            <a:r>
              <a:rPr lang="en-US" sz="1800" dirty="0"/>
              <a:t>We have had several complaints that Secretaries are not reading or printing the Official communications from National or Department at Auxiliaries Meeting.</a:t>
            </a:r>
          </a:p>
          <a:p>
            <a:r>
              <a:rPr lang="en-US" sz="1800" dirty="0"/>
              <a:t>If this is not being done at your monthly meeting, your Auxiliary is not in compliance with the by-laws! </a:t>
            </a:r>
          </a:p>
          <a:p>
            <a:r>
              <a:rPr lang="en-US" sz="1800" dirty="0"/>
              <a:t>An Auxiliary could be put on Suspension for training for the Secretary failure to  comply with this by-law.</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sign on a wooden bench sitting in front of a building&#10;&#10;Description automatically generated">
            <a:extLst>
              <a:ext uri="{FF2B5EF4-FFF2-40B4-BE49-F238E27FC236}">
                <a16:creationId xmlns:a16="http://schemas.microsoft.com/office/drawing/2014/main" id="{A8A43593-1FCE-4B9A-8AEC-CA7A8DCEB0D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172" r="16655"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Rectangle 6">
            <a:extLst>
              <a:ext uri="{FF2B5EF4-FFF2-40B4-BE49-F238E27FC236}">
                <a16:creationId xmlns:a16="http://schemas.microsoft.com/office/drawing/2014/main" id="{4436E6AF-6B27-40F7-8E25-8CCF5F6EF7B4}"/>
              </a:ext>
            </a:extLst>
          </p:cNvPr>
          <p:cNvSpPr/>
          <p:nvPr/>
        </p:nvSpPr>
        <p:spPr>
          <a:xfrm>
            <a:off x="285750" y="4990458"/>
            <a:ext cx="7105650" cy="1538883"/>
          </a:xfrm>
          <a:prstGeom prst="rect">
            <a:avLst/>
          </a:prstGeom>
        </p:spPr>
        <p:txBody>
          <a:bodyPr wrap="square">
            <a:spAutoFit/>
          </a:bodyPr>
          <a:lstStyle/>
          <a:p>
            <a:pPr algn="ctr"/>
            <a:r>
              <a:rPr lang="en-US" dirty="0"/>
              <a:t>Auxiliary must </a:t>
            </a:r>
            <a:r>
              <a:rPr lang="en-US" sz="2000" b="1" dirty="0"/>
              <a:t>VOTE </a:t>
            </a:r>
            <a:r>
              <a:rPr lang="en-US" sz="2000" dirty="0"/>
              <a:t>to print </a:t>
            </a:r>
            <a:r>
              <a:rPr lang="en-US" dirty="0"/>
              <a:t>the  National/Department Communication and Minutes to be hand out at the meeting.                                                           </a:t>
            </a:r>
            <a:r>
              <a:rPr lang="en-US" sz="2000" b="1" dirty="0"/>
              <a:t>Minutes should be given to the members to read and approved.</a:t>
            </a:r>
          </a:p>
          <a:p>
            <a:pPr algn="ctr"/>
            <a:r>
              <a:rPr lang="en-US" dirty="0"/>
              <a:t>Secretary should note in the Minutes that they was approved as printed or approved with the following corrections.</a:t>
            </a:r>
          </a:p>
        </p:txBody>
      </p:sp>
    </p:spTree>
    <p:extLst>
      <p:ext uri="{BB962C8B-B14F-4D97-AF65-F5344CB8AC3E}">
        <p14:creationId xmlns:p14="http://schemas.microsoft.com/office/powerpoint/2010/main" val="25550931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EF34-063E-4440-B45C-933E63ED4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6AC03C-E1F2-4AC9-8D19-7AD66D042D3C}"/>
              </a:ext>
            </a:extLst>
          </p:cNvPr>
          <p:cNvSpPr>
            <a:spLocks noGrp="1"/>
          </p:cNvSpPr>
          <p:nvPr>
            <p:ph idx="1"/>
          </p:nvPr>
        </p:nvSpPr>
        <p:spPr>
          <a:xfrm>
            <a:off x="838200" y="2000249"/>
            <a:ext cx="10515600" cy="4705352"/>
          </a:xfrm>
        </p:spPr>
        <p:txBody>
          <a:bodyPr>
            <a:normAutofit fontScale="92500"/>
          </a:bodyPr>
          <a:lstStyle/>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https://vfwauxiliary.org/online-auxiliary-academy/</a:t>
            </a:r>
            <a:endParaRPr lang="en-US" dirty="0">
              <a:solidFill>
                <a:schemeClr val="bg1"/>
              </a:solidFill>
            </a:endParaRPr>
          </a:p>
          <a:p>
            <a:pPr marL="0" indent="0">
              <a:buNone/>
            </a:pPr>
            <a:r>
              <a:rPr lang="en-US" b="1" dirty="0">
                <a:solidFill>
                  <a:schemeClr val="bg1"/>
                </a:solidFill>
              </a:rPr>
              <a:t>Secretary Instruction</a:t>
            </a:r>
          </a:p>
          <a:p>
            <a:pPr lvl="1"/>
            <a:r>
              <a:rPr lang="en-US" dirty="0">
                <a:solidFill>
                  <a:schemeClr val="bg1"/>
                </a:solidFill>
              </a:rPr>
              <a:t>Installation Report Form for Auxiliaries/Districts/County Councils (Fillable pdf)</a:t>
            </a:r>
          </a:p>
          <a:p>
            <a:pPr lvl="1"/>
            <a:r>
              <a:rPr lang="en-US" dirty="0">
                <a:solidFill>
                  <a:schemeClr val="bg1"/>
                </a:solidFill>
              </a:rPr>
              <a:t>Form to Submit Delegates and Alternates for National Convention (Fillable pdf)</a:t>
            </a:r>
          </a:p>
          <a:p>
            <a:pPr marL="0" indent="0">
              <a:buNone/>
            </a:pPr>
            <a:r>
              <a:rPr lang="en-US" b="1" u="sng" dirty="0">
                <a:solidFill>
                  <a:schemeClr val="bg1"/>
                </a:solidFill>
              </a:rPr>
              <a:t>Member Videos</a:t>
            </a:r>
            <a:endParaRPr lang="en-US" dirty="0">
              <a:solidFill>
                <a:schemeClr val="bg1"/>
              </a:solidFill>
            </a:endParaRPr>
          </a:p>
          <a:p>
            <a:pPr lvl="1"/>
            <a:r>
              <a:rPr lang="en-US" dirty="0">
                <a:solidFill>
                  <a:schemeClr val="bg1"/>
                </a:solidFill>
              </a:rPr>
              <a:t>Auxiliary Member: </a:t>
            </a:r>
            <a:r>
              <a:rPr lang="en-US" u="sng" dirty="0">
                <a:solidFill>
                  <a:schemeClr val="bg1"/>
                </a:solidFill>
                <a:hlinkClick r:id="rId3">
                  <a:extLst>
                    <a:ext uri="{A12FA001-AC4F-418D-AE19-62706E023703}">
                      <ahyp:hlinkClr xmlns:ahyp="http://schemas.microsoft.com/office/drawing/2018/hyperlinkcolor" val="tx"/>
                    </a:ext>
                  </a:extLst>
                </a:hlinkClick>
              </a:rPr>
              <a:t>MALTA Membership System Training</a:t>
            </a:r>
            <a:r>
              <a:rPr lang="en-US" dirty="0">
                <a:solidFill>
                  <a:schemeClr val="bg1"/>
                </a:solidFill>
              </a:rPr>
              <a:t> (13 minutes)</a:t>
            </a:r>
          </a:p>
          <a:p>
            <a:pPr lvl="1"/>
            <a:r>
              <a:rPr lang="en-US" dirty="0">
                <a:solidFill>
                  <a:schemeClr val="bg1"/>
                </a:solidFill>
              </a:rPr>
              <a:t>Auxiliary Member: </a:t>
            </a:r>
            <a:r>
              <a:rPr lang="en-US" u="sng" dirty="0">
                <a:solidFill>
                  <a:schemeClr val="bg1"/>
                </a:solidFill>
                <a:hlinkClick r:id="rId4">
                  <a:extLst>
                    <a:ext uri="{A12FA001-AC4F-418D-AE19-62706E023703}">
                      <ahyp:hlinkClr xmlns:ahyp="http://schemas.microsoft.com/office/drawing/2018/hyperlinkcolor" val="tx"/>
                    </a:ext>
                  </a:extLst>
                </a:hlinkClick>
              </a:rPr>
              <a:t>MALTA Membership System Virtual Tour</a:t>
            </a:r>
            <a:r>
              <a:rPr lang="en-US" dirty="0">
                <a:solidFill>
                  <a:schemeClr val="bg1"/>
                </a:solidFill>
              </a:rPr>
              <a:t> (3 minutes)</a:t>
            </a:r>
          </a:p>
          <a:p>
            <a:pPr lvl="1"/>
            <a:r>
              <a:rPr lang="en-US" dirty="0">
                <a:solidFill>
                  <a:schemeClr val="bg1"/>
                </a:solidFill>
              </a:rPr>
              <a:t>Auxiliary Member: </a:t>
            </a:r>
            <a:r>
              <a:rPr lang="en-US" u="sng" dirty="0">
                <a:solidFill>
                  <a:schemeClr val="bg1"/>
                </a:solidFill>
                <a:hlinkClick r:id="rId5">
                  <a:extLst>
                    <a:ext uri="{A12FA001-AC4F-418D-AE19-62706E023703}">
                      <ahyp:hlinkClr xmlns:ahyp="http://schemas.microsoft.com/office/drawing/2018/hyperlinkcolor" val="tx"/>
                    </a:ext>
                  </a:extLst>
                </a:hlinkClick>
              </a:rPr>
              <a:t>How to Activate Your MALTA Account</a:t>
            </a:r>
            <a:r>
              <a:rPr lang="en-US" dirty="0">
                <a:solidFill>
                  <a:schemeClr val="bg1"/>
                </a:solidFill>
              </a:rPr>
              <a:t> (4 minutes)</a:t>
            </a:r>
          </a:p>
          <a:p>
            <a:pPr lvl="1"/>
            <a:r>
              <a:rPr lang="en-US" dirty="0">
                <a:solidFill>
                  <a:schemeClr val="bg1"/>
                </a:solidFill>
              </a:rPr>
              <a:t>Auxiliary Member: </a:t>
            </a:r>
            <a:r>
              <a:rPr lang="en-US" u="sng" dirty="0">
                <a:solidFill>
                  <a:schemeClr val="bg1"/>
                </a:solidFill>
                <a:hlinkClick r:id="rId6">
                  <a:extLst>
                    <a:ext uri="{A12FA001-AC4F-418D-AE19-62706E023703}">
                      <ahyp:hlinkClr xmlns:ahyp="http://schemas.microsoft.com/office/drawing/2018/hyperlinkcolor" val="tx"/>
                    </a:ext>
                  </a:extLst>
                </a:hlinkClick>
              </a:rPr>
              <a:t>How to Convert to, and Pay for, a Life Membership with a Credit Card</a:t>
            </a:r>
            <a:r>
              <a:rPr lang="en-US" dirty="0">
                <a:solidFill>
                  <a:schemeClr val="bg1"/>
                </a:solidFill>
              </a:rPr>
              <a:t> (3 minutes)</a:t>
            </a:r>
          </a:p>
          <a:p>
            <a:pPr lvl="1"/>
            <a:r>
              <a:rPr lang="en-US" dirty="0">
                <a:solidFill>
                  <a:schemeClr val="bg1"/>
                </a:solidFill>
              </a:rPr>
              <a:t>Auxiliary Member: </a:t>
            </a:r>
            <a:r>
              <a:rPr lang="en-US" u="sng" dirty="0">
                <a:solidFill>
                  <a:schemeClr val="bg1"/>
                </a:solidFill>
                <a:hlinkClick r:id="rId7">
                  <a:extLst>
                    <a:ext uri="{A12FA001-AC4F-418D-AE19-62706E023703}">
                      <ahyp:hlinkClr xmlns:ahyp="http://schemas.microsoft.com/office/drawing/2018/hyperlinkcolor" val="tx"/>
                    </a:ext>
                  </a:extLst>
                </a:hlinkClick>
              </a:rPr>
              <a:t>How to Pay Your Annual Dues Online with a Credit Card</a:t>
            </a:r>
            <a:r>
              <a:rPr lang="en-US" dirty="0">
                <a:solidFill>
                  <a:schemeClr val="bg1"/>
                </a:solidFill>
              </a:rPr>
              <a:t> (3 minutes)</a:t>
            </a:r>
          </a:p>
          <a:p>
            <a:endParaRPr lang="en-US" dirty="0">
              <a:solidFill>
                <a:schemeClr val="bg1"/>
              </a:solidFill>
            </a:endParaRPr>
          </a:p>
        </p:txBody>
      </p:sp>
      <p:pic>
        <p:nvPicPr>
          <p:cNvPr id="4" name="Picture 3">
            <a:extLst>
              <a:ext uri="{FF2B5EF4-FFF2-40B4-BE49-F238E27FC236}">
                <a16:creationId xmlns:a16="http://schemas.microsoft.com/office/drawing/2014/main" id="{82186563-7D65-481C-8726-ECF61005236D}"/>
              </a:ext>
            </a:extLst>
          </p:cNvPr>
          <p:cNvPicPr>
            <a:picLocks noChangeAspect="1"/>
          </p:cNvPicPr>
          <p:nvPr/>
        </p:nvPicPr>
        <p:blipFill>
          <a:blip r:embed="rId8"/>
          <a:stretch>
            <a:fillRect/>
          </a:stretch>
        </p:blipFill>
        <p:spPr>
          <a:xfrm>
            <a:off x="2076758" y="-249385"/>
            <a:ext cx="7554351" cy="2075010"/>
          </a:xfrm>
          <a:prstGeom prst="rect">
            <a:avLst/>
          </a:prstGeom>
        </p:spPr>
      </p:pic>
    </p:spTree>
    <p:extLst>
      <p:ext uri="{BB962C8B-B14F-4D97-AF65-F5344CB8AC3E}">
        <p14:creationId xmlns:p14="http://schemas.microsoft.com/office/powerpoint/2010/main" val="238744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C6C3-0349-4302-8841-4C7DEDD4B6A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Secretary Training</a:t>
            </a:r>
          </a:p>
        </p:txBody>
      </p:sp>
      <p:sp>
        <p:nvSpPr>
          <p:cNvPr id="3" name="Content Placeholder 2">
            <a:extLst>
              <a:ext uri="{FF2B5EF4-FFF2-40B4-BE49-F238E27FC236}">
                <a16:creationId xmlns:a16="http://schemas.microsoft.com/office/drawing/2014/main" id="{E51226E0-59BD-4D03-9DD4-ACFD7E54EA57}"/>
              </a:ext>
            </a:extLst>
          </p:cNvPr>
          <p:cNvSpPr>
            <a:spLocks noGrp="1"/>
          </p:cNvSpPr>
          <p:nvPr>
            <p:ph idx="1"/>
          </p:nvPr>
        </p:nvSpPr>
        <p:spPr>
          <a:xfrm>
            <a:off x="7464612" y="4750893"/>
            <a:ext cx="4335039" cy="1147863"/>
          </a:xfrm>
        </p:spPr>
        <p:txBody>
          <a:bodyPr vert="horz" lIns="91440" tIns="45720" rIns="91440" bIns="45720" rtlCol="0" anchor="t">
            <a:normAutofit fontScale="92500"/>
          </a:bodyPr>
          <a:lstStyle/>
          <a:p>
            <a:pPr marL="0" indent="0">
              <a:buNone/>
            </a:pPr>
            <a:r>
              <a:rPr lang="en-US" b="1" dirty="0"/>
              <a:t>Ellen Stogsdill</a:t>
            </a:r>
          </a:p>
          <a:p>
            <a:pPr marL="0" indent="0">
              <a:buNone/>
            </a:pPr>
            <a:r>
              <a:rPr lang="en-US" sz="2600" i="1" dirty="0"/>
              <a:t>Department Secretary - Post 392</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6DA46ED0-C4EC-4287-964E-0B088E0E0C16}"/>
              </a:ext>
            </a:extLst>
          </p:cNvPr>
          <p:cNvPicPr>
            <a:picLocks noChangeAspect="1"/>
          </p:cNvPicPr>
          <p:nvPr/>
        </p:nvPicPr>
        <p:blipFill rotWithShape="1">
          <a:blip r:embed="rId2">
            <a:extLst>
              <a:ext uri="{28A0092B-C50C-407E-A947-70E740481C1C}">
                <a14:useLocalDpi xmlns:a14="http://schemas.microsoft.com/office/drawing/2010/main" val="0"/>
              </a:ext>
            </a:extLst>
          </a:blip>
          <a:srcRect l="537" t="12553" r="2208" b="1081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01118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175C-A337-4485-A58C-A29EA3F608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46324A-27BA-47C6-8850-37F67292B0D8}"/>
              </a:ext>
            </a:extLst>
          </p:cNvPr>
          <p:cNvSpPr>
            <a:spLocks noGrp="1"/>
          </p:cNvSpPr>
          <p:nvPr>
            <p:ph idx="1"/>
          </p:nvPr>
        </p:nvSpPr>
        <p:spPr>
          <a:xfrm>
            <a:off x="838200" y="2149475"/>
            <a:ext cx="10515600" cy="4351338"/>
          </a:xfrm>
        </p:spPr>
        <p:txBody>
          <a:bodyPr>
            <a:normAutofit fontScale="85000" lnSpcReduction="20000"/>
          </a:bodyPr>
          <a:lstStyle/>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https://vfwauxiliary.org/online-auxiliary-academy/</a:t>
            </a:r>
            <a:endParaRPr lang="en-US" dirty="0">
              <a:solidFill>
                <a:schemeClr val="bg1"/>
              </a:solidFill>
            </a:endParaRPr>
          </a:p>
          <a:p>
            <a:pPr marL="0" indent="0">
              <a:buNone/>
            </a:pPr>
            <a:r>
              <a:rPr lang="en-US" sz="3200" b="1" dirty="0">
                <a:solidFill>
                  <a:schemeClr val="bg1"/>
                </a:solidFill>
              </a:rPr>
              <a:t>SOCIAL MEDIA/FACEBOOK:</a:t>
            </a:r>
          </a:p>
          <a:p>
            <a:r>
              <a:rPr lang="en-US" dirty="0">
                <a:solidFill>
                  <a:schemeClr val="bg1"/>
                </a:solidFill>
              </a:rPr>
              <a:t>How to Set Up Your Auxiliary Facebook Page (updated May 2018) – PDF</a:t>
            </a:r>
          </a:p>
          <a:p>
            <a:r>
              <a:rPr lang="en-US" dirty="0">
                <a:solidFill>
                  <a:schemeClr val="bg1"/>
                </a:solidFill>
              </a:rPr>
              <a:t>How to Add or Remove An Administrator on Your Auxiliary Facebook Page (updated May 2018) – PDF</a:t>
            </a:r>
          </a:p>
          <a:p>
            <a:r>
              <a:rPr lang="en-US" dirty="0">
                <a:solidFill>
                  <a:schemeClr val="bg1"/>
                </a:solidFill>
              </a:rPr>
              <a:t>How to Post to Your Auxiliary Facebook Page (updated May 2018) – PDF</a:t>
            </a:r>
          </a:p>
          <a:p>
            <a:r>
              <a:rPr lang="en-US" dirty="0">
                <a:solidFill>
                  <a:schemeClr val="bg1"/>
                </a:solidFill>
              </a:rPr>
              <a:t>How to Schedule a Post on Your Auxiliary Facebook Page (updated May 2018) – PDF</a:t>
            </a:r>
          </a:p>
          <a:p>
            <a:r>
              <a:rPr lang="en-US" dirty="0">
                <a:solidFill>
                  <a:schemeClr val="bg1"/>
                </a:solidFill>
              </a:rPr>
              <a:t>How to Edit or Delete Posts on Your Auxiliary Facebook Page (updated May 2018) – PDF</a:t>
            </a:r>
          </a:p>
          <a:p>
            <a:r>
              <a:rPr lang="en-US" dirty="0">
                <a:solidFill>
                  <a:schemeClr val="bg1"/>
                </a:solidFill>
              </a:rPr>
              <a:t>Best Practices for Your Auxiliary or Department Facebook Page (updated May 2018) – PDF</a:t>
            </a:r>
          </a:p>
          <a:p>
            <a:endParaRPr lang="en-US" dirty="0">
              <a:solidFill>
                <a:schemeClr val="bg1"/>
              </a:solidFill>
            </a:endParaRPr>
          </a:p>
        </p:txBody>
      </p:sp>
      <p:pic>
        <p:nvPicPr>
          <p:cNvPr id="5" name="Picture 4">
            <a:extLst>
              <a:ext uri="{FF2B5EF4-FFF2-40B4-BE49-F238E27FC236}">
                <a16:creationId xmlns:a16="http://schemas.microsoft.com/office/drawing/2014/main" id="{9D3BC1FE-165B-4ED1-B47F-5169EA2504C3}"/>
              </a:ext>
            </a:extLst>
          </p:cNvPr>
          <p:cNvPicPr>
            <a:picLocks noChangeAspect="1"/>
          </p:cNvPicPr>
          <p:nvPr/>
        </p:nvPicPr>
        <p:blipFill>
          <a:blip r:embed="rId3"/>
          <a:stretch>
            <a:fillRect/>
          </a:stretch>
        </p:blipFill>
        <p:spPr>
          <a:xfrm>
            <a:off x="2318824" y="-255735"/>
            <a:ext cx="7554351" cy="2075010"/>
          </a:xfrm>
          <a:prstGeom prst="rect">
            <a:avLst/>
          </a:prstGeom>
        </p:spPr>
      </p:pic>
    </p:spTree>
    <p:extLst>
      <p:ext uri="{BB962C8B-B14F-4D97-AF65-F5344CB8AC3E}">
        <p14:creationId xmlns:p14="http://schemas.microsoft.com/office/powerpoint/2010/main" val="213355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86A3-5743-4ABB-83CA-8134C408E8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B12DB4-AD71-49CC-A8E3-8756D2094F2B}"/>
              </a:ext>
            </a:extLst>
          </p:cNvPr>
          <p:cNvSpPr>
            <a:spLocks noGrp="1"/>
          </p:cNvSpPr>
          <p:nvPr>
            <p:ph idx="1"/>
          </p:nvPr>
        </p:nvSpPr>
        <p:spPr>
          <a:xfrm>
            <a:off x="838200" y="2141537"/>
            <a:ext cx="7554351" cy="4351338"/>
          </a:xfrm>
        </p:spPr>
        <p:txBody>
          <a:bodyPr>
            <a:normAutofit fontScale="92500"/>
          </a:bodyPr>
          <a:lstStyle/>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https://vfwauxiliary.org/online-auxiliary-academy/</a:t>
            </a:r>
            <a:endParaRPr lang="en-US" dirty="0">
              <a:solidFill>
                <a:schemeClr val="bg1"/>
              </a:solidFill>
            </a:endParaRPr>
          </a:p>
          <a:p>
            <a:pPr marL="0" indent="0">
              <a:buNone/>
            </a:pPr>
            <a:r>
              <a:rPr lang="en-US" b="1" dirty="0">
                <a:solidFill>
                  <a:schemeClr val="bg1"/>
                </a:solidFill>
              </a:rPr>
              <a:t>MALTA VIDEOS</a:t>
            </a:r>
          </a:p>
          <a:p>
            <a:r>
              <a:rPr lang="en-US" dirty="0">
                <a:solidFill>
                  <a:schemeClr val="bg1"/>
                </a:solidFill>
              </a:rPr>
              <a:t>MALTA is now LIVE! Access it HERE: https://malta.vfwauxiliary.org</a:t>
            </a:r>
          </a:p>
          <a:p>
            <a:r>
              <a:rPr lang="en-US" dirty="0">
                <a:solidFill>
                  <a:schemeClr val="bg1"/>
                </a:solidFill>
              </a:rPr>
              <a:t>Watch the brief videos below for helpful tips on general features and tasks in the VFW Auxiliary’s MALTA membership system.</a:t>
            </a:r>
          </a:p>
          <a:p>
            <a:r>
              <a:rPr lang="en-US" dirty="0">
                <a:solidFill>
                  <a:schemeClr val="bg1"/>
                </a:solidFill>
              </a:rPr>
              <a:t>Membership Summary Report (formerly </a:t>
            </a:r>
            <a:r>
              <a:rPr lang="en-US" dirty="0" err="1">
                <a:solidFill>
                  <a:schemeClr val="bg1"/>
                </a:solidFill>
              </a:rPr>
              <a:t>MemStats</a:t>
            </a:r>
            <a:r>
              <a:rPr lang="en-US" dirty="0">
                <a:solidFill>
                  <a:schemeClr val="bg1"/>
                </a:solidFill>
              </a:rPr>
              <a:t>)</a:t>
            </a:r>
          </a:p>
          <a:p>
            <a:r>
              <a:rPr lang="en-US" dirty="0">
                <a:solidFill>
                  <a:schemeClr val="bg1"/>
                </a:solidFill>
              </a:rPr>
              <a:t>Brief Tutorial on the Membership Summary Report (4 minutes)</a:t>
            </a:r>
          </a:p>
          <a:p>
            <a:endParaRPr lang="en-US" dirty="0">
              <a:solidFill>
                <a:schemeClr val="bg1"/>
              </a:solidFill>
            </a:endParaRPr>
          </a:p>
        </p:txBody>
      </p:sp>
      <p:pic>
        <p:nvPicPr>
          <p:cNvPr id="5" name="Picture 4">
            <a:extLst>
              <a:ext uri="{FF2B5EF4-FFF2-40B4-BE49-F238E27FC236}">
                <a16:creationId xmlns:a16="http://schemas.microsoft.com/office/drawing/2014/main" id="{6EE7E18C-A318-491C-9E59-837B49666E90}"/>
              </a:ext>
            </a:extLst>
          </p:cNvPr>
          <p:cNvPicPr>
            <a:picLocks noChangeAspect="1"/>
          </p:cNvPicPr>
          <p:nvPr/>
        </p:nvPicPr>
        <p:blipFill>
          <a:blip r:embed="rId3"/>
          <a:stretch>
            <a:fillRect/>
          </a:stretch>
        </p:blipFill>
        <p:spPr>
          <a:xfrm>
            <a:off x="2112892" y="-249385"/>
            <a:ext cx="7554351" cy="2075010"/>
          </a:xfrm>
          <a:prstGeom prst="rect">
            <a:avLst/>
          </a:prstGeom>
        </p:spPr>
      </p:pic>
      <p:pic>
        <p:nvPicPr>
          <p:cNvPr id="7" name="Picture 6" descr="A close up of a sign&#10;&#10;Description automatically generated">
            <a:extLst>
              <a:ext uri="{FF2B5EF4-FFF2-40B4-BE49-F238E27FC236}">
                <a16:creationId xmlns:a16="http://schemas.microsoft.com/office/drawing/2014/main" id="{FDACA18C-5378-461D-AE7B-8C8DB0F2D6B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25" b="96250" l="6500" r="93875">
                        <a14:foregroundMark x1="46875" y1="13500" x2="46875" y2="13500"/>
                        <a14:foregroundMark x1="41375" y1="15000" x2="54125" y2="15625"/>
                        <a14:foregroundMark x1="48125" y1="6625" x2="16000" y2="18875"/>
                        <a14:foregroundMark x1="16000" y1="18875" x2="7125" y2="55625"/>
                        <a14:foregroundMark x1="7125" y1="55625" x2="15125" y2="70500"/>
                        <a14:foregroundMark x1="15125" y1="70500" x2="30250" y2="81875"/>
                        <a14:foregroundMark x1="30250" y1="81875" x2="46875" y2="85125"/>
                        <a14:foregroundMark x1="46875" y1="85125" x2="78375" y2="72625"/>
                        <a14:foregroundMark x1="78375" y1="72625" x2="86125" y2="37750"/>
                        <a14:foregroundMark x1="86125" y1="37750" x2="84250" y2="18750"/>
                        <a14:foregroundMark x1="84250" y1="18750" x2="69000" y2="14375"/>
                        <a14:foregroundMark x1="69000" y1="14375" x2="53750" y2="15500"/>
                        <a14:foregroundMark x1="53750" y1="15500" x2="43250" y2="25250"/>
                        <a14:foregroundMark x1="18750" y1="36250" x2="15125" y2="59750"/>
                        <a14:foregroundMark x1="15125" y1="59750" x2="12000" y2="36250"/>
                        <a14:foregroundMark x1="13250" y1="43125" x2="12250" y2="26000"/>
                        <a14:foregroundMark x1="12250" y1="26000" x2="21250" y2="19750"/>
                        <a14:foregroundMark x1="6500" y1="47250" x2="12625" y2="29375"/>
                        <a14:foregroundMark x1="12625" y1="29375" x2="12625" y2="29375"/>
                        <a14:foregroundMark x1="8375" y1="35625" x2="6500" y2="32875"/>
                        <a14:foregroundMark x1="34625" y1="8000" x2="51625" y2="8000"/>
                        <a14:foregroundMark x1="51625" y1="8000" x2="68250" y2="15000"/>
                        <a14:foregroundMark x1="86000" y1="35625" x2="91500" y2="54500"/>
                        <a14:foregroundMark x1="91500" y1="54500" x2="86000" y2="69375"/>
                        <a14:foregroundMark x1="86500" y1="27375" x2="93875" y2="52750"/>
                        <a14:foregroundMark x1="59125" y1="10125" x2="38250" y2="6000"/>
                        <a14:foregroundMark x1="73125" y1="71375" x2="67625" y2="81750"/>
                        <a14:foregroundMark x1="71250" y1="23875" x2="64625" y2="41750"/>
                        <a14:foregroundMark x1="70125" y1="26625" x2="51750" y2="19750"/>
                        <a14:foregroundMark x1="51750" y1="19750" x2="35000" y2="19875"/>
                        <a14:foregroundMark x1="35000" y1="19875" x2="48875" y2="31500"/>
                        <a14:foregroundMark x1="48875" y1="31500" x2="66750" y2="33500"/>
                        <a14:foregroundMark x1="66750" y1="33500" x2="48250" y2="81875"/>
                        <a14:foregroundMark x1="48250" y1="81875" x2="33500" y2="88250"/>
                        <a14:foregroundMark x1="33500" y1="88250" x2="25125" y2="72625"/>
                        <a14:foregroundMark x1="25125" y1="72625" x2="34000" y2="73500"/>
                        <a14:foregroundMark x1="49250" y1="72125" x2="32625" y2="63875"/>
                        <a14:foregroundMark x1="32625" y1="63875" x2="22375" y2="48125"/>
                        <a14:foregroundMark x1="22375" y1="48125" x2="23625" y2="30500"/>
                        <a14:foregroundMark x1="23625" y1="30500" x2="36250" y2="18500"/>
                        <a14:foregroundMark x1="36250" y1="18500" x2="53875" y2="17125"/>
                        <a14:foregroundMark x1="53875" y1="17125" x2="68000" y2="26000"/>
                        <a14:foregroundMark x1="68000" y1="26000" x2="64000" y2="17000"/>
                        <a14:foregroundMark x1="80500" y1="33500" x2="72500" y2="22500"/>
                        <a14:foregroundMark x1="28500" y1="73500" x2="17500" y2="60625"/>
                        <a14:foregroundMark x1="17500" y1="60625" x2="17500" y2="58375"/>
                        <a14:foregroundMark x1="63375" y1="91375" x2="51958" y2="94601"/>
                        <a14:foregroundMark x1="43208" y1="94263" x2="31625" y2="86375"/>
                        <a14:foregroundMark x1="31625" y1="86375" x2="30375" y2="83750"/>
                        <a14:foregroundMark x1="89000" y1="35625" x2="85459" y2="20387"/>
                        <a14:foregroundMark x1="69839" y1="9085" x2="47159" y2="3076"/>
                        <a14:foregroundMark x1="77375" y1="14250" x2="77237" y2="13474"/>
                        <a14:foregroundMark x1="71038" y1="10266" x2="77163" y2="12359"/>
                        <a14:foregroundMark x1="71502" y1="6877" x2="70875" y2="6000"/>
                        <a14:foregroundMark x1="91500" y1="34875" x2="75561" y2="12561"/>
                        <a14:foregroundMark x1="70875" y1="6000" x2="70625" y2="6000"/>
                        <a14:foregroundMark x1="90875" y1="31500" x2="90875" y2="31500"/>
                        <a14:foregroundMark x1="52375" y1="3875" x2="47385" y2="2695"/>
                        <a14:foregroundMark x1="43306" y1="4681" x2="41375" y2="4625"/>
                        <a14:foregroundMark x1="62750" y1="5250" x2="43452" y2="4686"/>
                        <a14:backgroundMark x1="41375" y1="1125" x2="42625" y2="1125"/>
                        <a14:backgroundMark x1="43250" y1="500" x2="45000" y2="2500"/>
                        <a14:backgroundMark x1="7125" y1="75250" x2="24000" y2="89000"/>
                        <a14:backgroundMark x1="33750" y1="95500" x2="49250" y2="96500"/>
                        <a14:backgroundMark x1="49250" y1="96500" x2="60625" y2="95875"/>
                        <a14:backgroundMark x1="62125" y1="95125" x2="46875" y2="97625"/>
                        <a14:backgroundMark x1="46875" y1="97625" x2="36125" y2="94500"/>
                        <a14:backgroundMark x1="46500" y1="95875" x2="50875" y2="97625"/>
                        <a14:backgroundMark x1="81125" y1="84875" x2="86500" y2="78250"/>
                        <a14:backgroundMark x1="96375" y1="57000" x2="96375" y2="44250"/>
                        <a14:backgroundMark x1="86250" y1="20500" x2="78375" y2="10125"/>
                        <a14:backgroundMark x1="72875" y1="8750" x2="81125" y2="13250"/>
                        <a14:backgroundMark x1="81375" y1="15000" x2="71875" y2="6375"/>
                        <a14:backgroundMark x1="71250" y1="8750" x2="82250" y2="2500"/>
                        <a14:backgroundMark x1="71000" y1="7375" x2="72250" y2="8000"/>
                        <a14:backgroundMark x1="71250" y1="8000" x2="72875" y2="5250"/>
                        <a14:backgroundMark x1="44375" y1="2875" x2="47500" y2="2500"/>
                        <a14:backgroundMark x1="39875" y1="500" x2="41000" y2="2500"/>
                        <a14:backgroundMark x1="70625" y1="8375" x2="72500" y2="4625"/>
                        <a14:backgroundMark x1="73125" y1="7375" x2="71625" y2="5250"/>
                      </a14:backgroundRemoval>
                    </a14:imgEffect>
                  </a14:imgLayer>
                </a14:imgProps>
              </a:ext>
            </a:extLst>
          </a:blip>
          <a:stretch>
            <a:fillRect/>
          </a:stretch>
        </p:blipFill>
        <p:spPr>
          <a:xfrm>
            <a:off x="8392551" y="2700376"/>
            <a:ext cx="3118583" cy="2766436"/>
          </a:xfrm>
          <a:prstGeom prst="rect">
            <a:avLst/>
          </a:prstGeom>
        </p:spPr>
      </p:pic>
    </p:spTree>
    <p:extLst>
      <p:ext uri="{BB962C8B-B14F-4D97-AF65-F5344CB8AC3E}">
        <p14:creationId xmlns:p14="http://schemas.microsoft.com/office/powerpoint/2010/main" val="191383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A7C6-2DBD-431D-8588-D0D500FAAF9C}"/>
              </a:ext>
            </a:extLst>
          </p:cNvPr>
          <p:cNvSpPr>
            <a:spLocks noGrp="1"/>
          </p:cNvSpPr>
          <p:nvPr>
            <p:ph type="title"/>
          </p:nvPr>
        </p:nvSpPr>
        <p:spPr>
          <a:xfrm>
            <a:off x="467317" y="518985"/>
            <a:ext cx="5609220" cy="1609904"/>
          </a:xfrm>
        </p:spPr>
        <p:txBody>
          <a:bodyPr>
            <a:normAutofit/>
          </a:bodyPr>
          <a:lstStyle/>
          <a:p>
            <a:r>
              <a:rPr lang="en-US" sz="2800" dirty="0"/>
              <a:t>Program &amp; Publicity Resources https://vfwauxiliary.org/resources/</a:t>
            </a:r>
          </a:p>
        </p:txBody>
      </p:sp>
      <p:sp>
        <p:nvSpPr>
          <p:cNvPr id="3" name="Content Placeholder 2">
            <a:extLst>
              <a:ext uri="{FF2B5EF4-FFF2-40B4-BE49-F238E27FC236}">
                <a16:creationId xmlns:a16="http://schemas.microsoft.com/office/drawing/2014/main" id="{492F4B57-9F6D-4B51-A0E8-893378499DB0}"/>
              </a:ext>
            </a:extLst>
          </p:cNvPr>
          <p:cNvSpPr>
            <a:spLocks noGrp="1"/>
          </p:cNvSpPr>
          <p:nvPr>
            <p:ph idx="1"/>
          </p:nvPr>
        </p:nvSpPr>
        <p:spPr>
          <a:xfrm>
            <a:off x="467317" y="2128889"/>
            <a:ext cx="6299200" cy="4378927"/>
          </a:xfrm>
        </p:spPr>
        <p:txBody>
          <a:bodyPr anchor="t">
            <a:normAutofit/>
          </a:bodyPr>
          <a:lstStyle/>
          <a:p>
            <a:r>
              <a:rPr lang="en-US" sz="1600" b="1" dirty="0"/>
              <a:t>Miscellaneous Resources</a:t>
            </a:r>
          </a:p>
          <a:p>
            <a:pPr lvl="1"/>
            <a:r>
              <a:rPr lang="en-US" sz="1600" dirty="0"/>
              <a:t>VFW Auxiliary Cancer Grant Application</a:t>
            </a:r>
          </a:p>
          <a:p>
            <a:pPr lvl="1"/>
            <a:r>
              <a:rPr lang="en-US" sz="1600" dirty="0"/>
              <a:t>Guide to Using Technology to Conduct an Auxiliary Meeting </a:t>
            </a:r>
          </a:p>
          <a:p>
            <a:pPr lvl="1"/>
            <a:r>
              <a:rPr lang="en-US" sz="1600" dirty="0"/>
              <a:t>VFW Auxiliary Website Solutions Program Grant Application </a:t>
            </a:r>
          </a:p>
          <a:p>
            <a:pPr lvl="1"/>
            <a:r>
              <a:rPr lang="en-US" sz="1600" dirty="0"/>
              <a:t>VFW Auxiliary Website Solutions Program Flier</a:t>
            </a:r>
          </a:p>
          <a:p>
            <a:pPr lvl="1"/>
            <a:r>
              <a:rPr lang="en-US" sz="1600" dirty="0"/>
              <a:t>VFW Auxiliary Website Solutions Program FAQ</a:t>
            </a:r>
          </a:p>
          <a:p>
            <a:pPr lvl="1"/>
            <a:r>
              <a:rPr lang="en-US" sz="1600" dirty="0"/>
              <a:t>VFW Foundation Grant Information and Application</a:t>
            </a:r>
          </a:p>
          <a:p>
            <a:pPr lvl="1"/>
            <a:r>
              <a:rPr lang="en-US" sz="1600" dirty="0"/>
              <a:t>VFW Foundation Auxiliary Pass-Through Donation Form</a:t>
            </a:r>
          </a:p>
          <a:p>
            <a:pPr lvl="1"/>
            <a:r>
              <a:rPr lang="en-US" sz="1600" dirty="0"/>
              <a:t>VFW Development – Auxiliary Resource Website for Departments</a:t>
            </a:r>
          </a:p>
          <a:p>
            <a:r>
              <a:rPr lang="en-US" sz="1600" b="1" dirty="0"/>
              <a:t>Auxiliary Secretary Resources</a:t>
            </a:r>
          </a:p>
          <a:p>
            <a:pPr lvl="1"/>
            <a:r>
              <a:rPr lang="en-US" sz="1600" dirty="0"/>
              <a:t>Tips for the Auxiliary Secretary (updated October 2019)</a:t>
            </a:r>
          </a:p>
          <a:p>
            <a:r>
              <a:rPr lang="en-US" sz="1600" b="1" dirty="0"/>
              <a:t>Auxiliary Treasurer Resources</a:t>
            </a:r>
          </a:p>
          <a:p>
            <a:pPr lvl="1"/>
            <a:r>
              <a:rPr lang="en-US" sz="1600" dirty="0"/>
              <a:t>2019-2020 VFW Auxiliary Treasurer’s Guide</a:t>
            </a:r>
          </a:p>
          <a:p>
            <a:pPr lvl="1"/>
            <a:r>
              <a:rPr lang="en-US" sz="1600" dirty="0"/>
              <a:t>990 e-Postcard User Guide from the IRS (pdf)</a:t>
            </a:r>
          </a:p>
          <a:p>
            <a:endParaRPr lang="en-US" sz="1600" dirty="0"/>
          </a:p>
        </p:txBody>
      </p:sp>
      <p:sp>
        <p:nvSpPr>
          <p:cNvPr id="28"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C803AF43-FA7E-43DF-8E53-BD3C3564C3D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544" r="6939"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E7C1BCD6-1F69-4FE8-ADFD-B9927C21228E}"/>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oomanyheartbeats.blogspot.com/p/dysautonomia-resourc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0966523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AE68-702F-4EAF-BA9A-8DE678B1180D}"/>
              </a:ext>
            </a:extLst>
          </p:cNvPr>
          <p:cNvSpPr>
            <a:spLocks noGrp="1"/>
          </p:cNvSpPr>
          <p:nvPr>
            <p:ph type="title"/>
          </p:nvPr>
        </p:nvSpPr>
        <p:spPr/>
        <p:txBody>
          <a:bodyPr>
            <a:normAutofit fontScale="90000"/>
          </a:bodyPr>
          <a:lstStyle/>
          <a:p>
            <a:r>
              <a:rPr lang="en-US" b="1" u="sng" dirty="0">
                <a:solidFill>
                  <a:schemeClr val="bg1"/>
                </a:solidFill>
                <a:hlinkClick r:id="rId2">
                  <a:extLst>
                    <a:ext uri="{A12FA001-AC4F-418D-AE19-62706E023703}">
                      <ahyp:hlinkClr xmlns:ahyp="http://schemas.microsoft.com/office/drawing/2018/hyperlinkcolor" val="tx"/>
                    </a:ext>
                  </a:extLst>
                </a:hlinkClick>
              </a:rPr>
              <a:t>Building on the VFW Auxiliary Foundation: </a:t>
            </a:r>
            <a:br>
              <a:rPr lang="en-US" u="sng" dirty="0">
                <a:solidFill>
                  <a:schemeClr val="bg1"/>
                </a:solidFill>
              </a:rPr>
            </a:br>
            <a:r>
              <a:rPr lang="en-US" b="1" u="sng" dirty="0">
                <a:solidFill>
                  <a:schemeClr val="bg1"/>
                </a:solidFill>
                <a:hlinkClick r:id="rId2">
                  <a:extLst>
                    <a:ext uri="{A12FA001-AC4F-418D-AE19-62706E023703}">
                      <ahyp:hlinkClr xmlns:ahyp="http://schemas.microsoft.com/office/drawing/2018/hyperlinkcolor" val="tx"/>
                    </a:ext>
                  </a:extLst>
                </a:hlinkClick>
              </a:rPr>
              <a:t>Guidebooks for Officers, Chairmen and Members</a:t>
            </a:r>
            <a:endParaRPr lang="en-US" u="sng" dirty="0">
              <a:solidFill>
                <a:schemeClr val="bg1"/>
              </a:solidFill>
            </a:endParaRPr>
          </a:p>
        </p:txBody>
      </p:sp>
      <p:sp>
        <p:nvSpPr>
          <p:cNvPr id="3" name="Content Placeholder 2">
            <a:extLst>
              <a:ext uri="{FF2B5EF4-FFF2-40B4-BE49-F238E27FC236}">
                <a16:creationId xmlns:a16="http://schemas.microsoft.com/office/drawing/2014/main" id="{061634D4-8A79-4C87-86C9-19F3D1F6146C}"/>
              </a:ext>
            </a:extLst>
          </p:cNvPr>
          <p:cNvSpPr>
            <a:spLocks noGrp="1"/>
          </p:cNvSpPr>
          <p:nvPr>
            <p:ph idx="1"/>
          </p:nvPr>
        </p:nvSpPr>
        <p:spPr>
          <a:xfrm>
            <a:off x="838200" y="1825625"/>
            <a:ext cx="8187267" cy="4351338"/>
          </a:xfrm>
        </p:spPr>
        <p:txBody>
          <a:bodyPr/>
          <a:lstStyle/>
          <a:p>
            <a:r>
              <a:rPr lang="en-US" dirty="0">
                <a:solidFill>
                  <a:schemeClr val="bg1"/>
                </a:solidFill>
              </a:rPr>
              <a:t>These guides, suggestions and examples are meant to assist all Officers, Chairmen and members on every level to understand their duties according to the National Bylaws, the best practices discovered during the 100-plus year history of the organization and examples of how to handle different positions and expectations.</a:t>
            </a:r>
          </a:p>
          <a:p>
            <a:pPr marL="0" indent="0">
              <a:buNone/>
            </a:pPr>
            <a:r>
              <a:rPr lang="en-US" dirty="0">
                <a:solidFill>
                  <a:schemeClr val="bg1"/>
                </a:solidFill>
              </a:rPr>
              <a:t>Book can be found under resources at </a:t>
            </a:r>
            <a:r>
              <a:rPr lang="en-US" b="1" u="sng" dirty="0">
                <a:solidFill>
                  <a:schemeClr val="bg1"/>
                </a:solidFill>
              </a:rPr>
              <a:t>https://vfwauxiliary.org/resources/</a:t>
            </a:r>
            <a:br>
              <a:rPr lang="en-US" b="1" u="sng" dirty="0">
                <a:solidFill>
                  <a:schemeClr val="bg1"/>
                </a:solidFill>
              </a:rPr>
            </a:br>
            <a:r>
              <a:rPr lang="en-US" b="1" u="sng" dirty="0">
                <a:solidFill>
                  <a:schemeClr val="bg1"/>
                </a:solidFill>
                <a:hlinkClick r:id="rId3">
                  <a:extLst>
                    <a:ext uri="{A12FA001-AC4F-418D-AE19-62706E023703}">
                      <ahyp:hlinkClr xmlns:ahyp="http://schemas.microsoft.com/office/drawing/2018/hyperlinkcolor" val="tx"/>
                    </a:ext>
                  </a:extLst>
                </a:hlinkClick>
              </a:rPr>
              <a:t>https://vfwauxva.org</a:t>
            </a:r>
            <a:r>
              <a:rPr lang="en-US" b="1" u="sng" dirty="0">
                <a:solidFill>
                  <a:schemeClr val="bg1"/>
                </a:solidFill>
              </a:rPr>
              <a:t> </a:t>
            </a:r>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141240A8-C752-4038-88F2-DE31C355960A}"/>
              </a:ext>
            </a:extLst>
          </p:cNvPr>
          <p:cNvPicPr>
            <a:picLocks noChangeAspect="1"/>
          </p:cNvPicPr>
          <p:nvPr/>
        </p:nvPicPr>
        <p:blipFill>
          <a:blip r:embed="rId4"/>
          <a:stretch>
            <a:fillRect/>
          </a:stretch>
        </p:blipFill>
        <p:spPr>
          <a:xfrm>
            <a:off x="9025467" y="2315798"/>
            <a:ext cx="2691937" cy="3370992"/>
          </a:xfrm>
          <a:prstGeom prst="rect">
            <a:avLst/>
          </a:prstGeom>
        </p:spPr>
      </p:pic>
    </p:spTree>
    <p:extLst>
      <p:ext uri="{BB962C8B-B14F-4D97-AF65-F5344CB8AC3E}">
        <p14:creationId xmlns:p14="http://schemas.microsoft.com/office/powerpoint/2010/main" val="276438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D3CB09-D298-458E-B436-471A99068B6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33" b="94015" l="10000" r="90000">
                        <a14:foregroundMark x1="31321" y1="8013" x2="33500" y2="8229"/>
                        <a14:foregroundMark x1="31002" y1="7981" x2="31192" y2="8000"/>
                        <a14:foregroundMark x1="30493" y1="7931" x2="30828" y2="7964"/>
                        <a14:foregroundMark x1="11748" y1="6076" x2="29193" y2="7803"/>
                        <a14:foregroundMark x1="10833" y1="5985" x2="11421" y2="6043"/>
                        <a14:foregroundMark x1="33500" y1="8229" x2="38500" y2="7980"/>
                        <a14:foregroundMark x1="38500" y1="7980" x2="42419" y2="8530"/>
                        <a14:foregroundMark x1="47029" y1="8597" x2="56000" y2="8229"/>
                        <a14:foregroundMark x1="65833" y1="8229" x2="67666" y2="8033"/>
                        <a14:foregroundMark x1="61167" y1="8728" x2="65833" y2="8229"/>
                        <a14:foregroundMark x1="73861" y1="7529" x2="83500" y2="7980"/>
                        <a14:foregroundMark x1="83500" y1="7980" x2="88000" y2="7481"/>
                        <a14:foregroundMark x1="47372" y1="84157" x2="21500" y2="84040"/>
                        <a14:foregroundMark x1="69272" y1="84256" x2="54559" y2="84190"/>
                        <a14:foregroundMark x1="76500" y1="84289" x2="69389" y2="84257"/>
                        <a14:foregroundMark x1="31333" y1="94264" x2="39500" y2="92519"/>
                        <a14:foregroundMark x1="19833" y1="19701" x2="20333" y2="26683"/>
                        <a14:foregroundMark x1="47667" y1="79800" x2="47000" y2="86783"/>
                        <a14:foregroundMark x1="59500" y1="8479" x2="59667" y2="10723"/>
                        <a14:foregroundMark x1="52000" y1="85422" x2="52000" y2="85786"/>
                        <a14:foregroundMark x1="52000" y1="83042" x2="52000" y2="84593"/>
                        <a14:foregroundMark x1="68833" y1="85287" x2="68167" y2="88030"/>
                        <a14:foregroundMark x1="69667" y1="84539" x2="69667" y2="85536"/>
                        <a14:foregroundMark x1="68167" y1="79052" x2="68333" y2="80798"/>
                        <a14:foregroundMark x1="69500" y1="81796" x2="70167" y2="81796"/>
                        <a14:foregroundMark x1="69500" y1="80299" x2="69500" y2="81546"/>
                        <a14:foregroundMark x1="69000" y1="85037" x2="68167" y2="87531"/>
                        <a14:foregroundMark x1="54500" y1="88778" x2="54333" y2="81546"/>
                        <a14:foregroundMark x1="54000" y1="85287" x2="54000" y2="83791"/>
                        <a14:foregroundMark x1="69756" y1="8229" x2="69667" y2="9975"/>
                        <a14:foregroundMark x1="69833" y1="6733" x2="69782" y2="7731"/>
                        <a14:foregroundMark x1="72667" y1="6484" x2="72833" y2="10973"/>
                        <a14:backgroundMark x1="16333" y1="17456" x2="16333" y2="23441"/>
                        <a14:backgroundMark x1="15667" y1="30424" x2="15667" y2="21696"/>
                        <a14:backgroundMark x1="16167" y1="32918" x2="15667" y2="18204"/>
                        <a14:backgroundMark x1="16333" y1="35162" x2="15500" y2="25686"/>
                        <a14:backgroundMark x1="17333" y1="31920" x2="15167" y2="27930"/>
                        <a14:backgroundMark x1="20833" y1="15212" x2="18167" y2="17207"/>
                        <a14:backgroundMark x1="30500" y1="10973" x2="30333" y2="3990"/>
                        <a14:backgroundMark x1="31000" y1="9476" x2="29333" y2="8229"/>
                        <a14:backgroundMark x1="31000" y1="9726" x2="30667" y2="8229"/>
                        <a14:backgroundMark x1="55333" y1="41147" x2="55833" y2="34165"/>
                        <a14:backgroundMark x1="57333" y1="8837" x2="57333" y2="6733"/>
                        <a14:backgroundMark x1="44167" y1="8229" x2="44333" y2="11471"/>
                        <a14:backgroundMark x1="43833" y1="8229" x2="44000" y2="9975"/>
                        <a14:backgroundMark x1="57833" y1="7980" x2="57897" y2="8744"/>
                        <a14:backgroundMark x1="69043" y1="82869" x2="69000" y2="82544"/>
                        <a14:backgroundMark x1="69204" y1="85179" x2="69167" y2="84289"/>
                        <a14:backgroundMark x1="53667" y1="83791" x2="53833" y2="84539"/>
                        <a14:backgroundMark x1="21333" y1="14713" x2="20500" y2="15212"/>
                        <a14:backgroundMark x1="12333" y1="10474" x2="12167" y2="7980"/>
                        <a14:backgroundMark x1="31000" y1="8728" x2="30833" y2="7232"/>
                        <a14:backgroundMark x1="29667" y1="8479" x2="29500" y2="7481"/>
                        <a14:backgroundMark x1="31500" y1="8728" x2="31000" y2="7232"/>
                        <a14:backgroundMark x1="46833" y1="14713" x2="48500" y2="15461"/>
                        <a14:backgroundMark x1="61000" y1="10224" x2="61000" y2="9975"/>
                        <a14:backgroundMark x1="61167" y1="9476" x2="61167" y2="8479"/>
                        <a14:backgroundMark x1="39167" y1="4988" x2="39000" y2="5736"/>
                        <a14:backgroundMark x1="68087" y1="9793" x2="68167" y2="11222"/>
                        <a14:backgroundMark x1="68000" y1="7731" x2="68000" y2="8229"/>
                        <a14:backgroundMark x1="67667" y1="8229" x2="67667" y2="8229"/>
                      </a14:backgroundRemoval>
                    </a14:imgEffect>
                  </a14:imgLayer>
                </a14:imgProps>
              </a:ext>
            </a:extLst>
          </a:blip>
          <a:stretch>
            <a:fillRect/>
          </a:stretch>
        </p:blipFill>
        <p:spPr>
          <a:xfrm rot="21122867">
            <a:off x="989107" y="1133807"/>
            <a:ext cx="9850526" cy="4590386"/>
          </a:xfrm>
          <a:prstGeom prst="rect">
            <a:avLst/>
          </a:prstGeom>
        </p:spPr>
      </p:pic>
    </p:spTree>
    <p:extLst>
      <p:ext uri="{BB962C8B-B14F-4D97-AF65-F5344CB8AC3E}">
        <p14:creationId xmlns:p14="http://schemas.microsoft.com/office/powerpoint/2010/main" val="269087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5127E6-CA4B-4B22-9DC1-54D86BDF548A}"/>
              </a:ext>
            </a:extLst>
          </p:cNvPr>
          <p:cNvSpPr/>
          <p:nvPr/>
        </p:nvSpPr>
        <p:spPr>
          <a:xfrm>
            <a:off x="-294468" y="0"/>
            <a:ext cx="55793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6305E9-D87C-4BA0-BCD5-602FACFD0DFC}"/>
              </a:ext>
            </a:extLst>
          </p:cNvPr>
          <p:cNvSpPr>
            <a:spLocks noGrp="1"/>
          </p:cNvSpPr>
          <p:nvPr>
            <p:ph idx="1"/>
          </p:nvPr>
        </p:nvSpPr>
        <p:spPr>
          <a:xfrm>
            <a:off x="5656880" y="1825625"/>
            <a:ext cx="5696919" cy="4351338"/>
          </a:xfrm>
        </p:spPr>
        <p:txBody>
          <a:bodyPr/>
          <a:lstStyle/>
          <a:p>
            <a:r>
              <a:rPr lang="en-US" sz="6000" dirty="0">
                <a:solidFill>
                  <a:schemeClr val="bg1"/>
                </a:solidFill>
              </a:rPr>
              <a:t>SECRETARY </a:t>
            </a:r>
            <a:br>
              <a:rPr lang="en-US" sz="2000" dirty="0">
                <a:solidFill>
                  <a:schemeClr val="bg1"/>
                </a:solidFill>
              </a:rPr>
            </a:br>
            <a:r>
              <a:rPr lang="en-US" b="1" dirty="0" err="1">
                <a:solidFill>
                  <a:schemeClr val="bg1"/>
                </a:solidFill>
              </a:rPr>
              <a:t>Secretary</a:t>
            </a:r>
            <a:r>
              <a:rPr lang="en-US" b="1" dirty="0">
                <a:solidFill>
                  <a:schemeClr val="bg1"/>
                </a:solidFill>
              </a:rPr>
              <a:t> definition</a:t>
            </a:r>
            <a:r>
              <a:rPr lang="en-US" dirty="0">
                <a:solidFill>
                  <a:schemeClr val="bg1"/>
                </a:solidFill>
              </a:rPr>
              <a:t>, a person, usually an official, who is in charge of the records, correspondence, minutes of meetings, and related affairs of an organization, company, association, auxiliary, etc.</a:t>
            </a:r>
          </a:p>
        </p:txBody>
      </p:sp>
      <p:pic>
        <p:nvPicPr>
          <p:cNvPr id="6" name="Picture 5">
            <a:extLst>
              <a:ext uri="{FF2B5EF4-FFF2-40B4-BE49-F238E27FC236}">
                <a16:creationId xmlns:a16="http://schemas.microsoft.com/office/drawing/2014/main" id="{B09A4BEE-CABB-494D-A202-DE7B76C4B210}"/>
              </a:ext>
            </a:extLst>
          </p:cNvPr>
          <p:cNvPicPr>
            <a:picLocks noChangeAspect="1"/>
          </p:cNvPicPr>
          <p:nvPr/>
        </p:nvPicPr>
        <p:blipFill>
          <a:blip r:embed="rId2"/>
          <a:stretch>
            <a:fillRect/>
          </a:stretch>
        </p:blipFill>
        <p:spPr>
          <a:xfrm>
            <a:off x="930552" y="614767"/>
            <a:ext cx="2991836" cy="1914775"/>
          </a:xfrm>
          <a:prstGeom prst="rect">
            <a:avLst/>
          </a:prstGeom>
        </p:spPr>
      </p:pic>
      <p:pic>
        <p:nvPicPr>
          <p:cNvPr id="8" name="Picture 7">
            <a:extLst>
              <a:ext uri="{FF2B5EF4-FFF2-40B4-BE49-F238E27FC236}">
                <a16:creationId xmlns:a16="http://schemas.microsoft.com/office/drawing/2014/main" id="{777B08E3-4C7F-4670-ABCC-1033DF571964}"/>
              </a:ext>
            </a:extLst>
          </p:cNvPr>
          <p:cNvPicPr>
            <a:picLocks noChangeAspect="1"/>
          </p:cNvPicPr>
          <p:nvPr/>
        </p:nvPicPr>
        <p:blipFill>
          <a:blip r:embed="rId3"/>
          <a:stretch>
            <a:fillRect/>
          </a:stretch>
        </p:blipFill>
        <p:spPr>
          <a:xfrm>
            <a:off x="838201" y="2783012"/>
            <a:ext cx="3176538" cy="3620318"/>
          </a:xfrm>
          <a:prstGeom prst="rect">
            <a:avLst/>
          </a:prstGeom>
        </p:spPr>
      </p:pic>
    </p:spTree>
    <p:extLst>
      <p:ext uri="{BB962C8B-B14F-4D97-AF65-F5344CB8AC3E}">
        <p14:creationId xmlns:p14="http://schemas.microsoft.com/office/powerpoint/2010/main" val="168246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305E9-D87C-4BA0-BCD5-602FACFD0DFC}"/>
              </a:ext>
            </a:extLst>
          </p:cNvPr>
          <p:cNvSpPr>
            <a:spLocks noGrp="1"/>
          </p:cNvSpPr>
          <p:nvPr>
            <p:ph idx="1"/>
          </p:nvPr>
        </p:nvSpPr>
        <p:spPr>
          <a:xfrm>
            <a:off x="1100380" y="1825625"/>
            <a:ext cx="10253419" cy="4351338"/>
          </a:xfrm>
        </p:spPr>
        <p:txBody>
          <a:bodyPr>
            <a:normAutofit fontScale="47500" lnSpcReduction="20000"/>
          </a:bodyPr>
          <a:lstStyle/>
          <a:p>
            <a:r>
              <a:rPr lang="en-US" sz="6000" b="1" dirty="0">
                <a:solidFill>
                  <a:schemeClr val="bg1"/>
                </a:solidFill>
              </a:rPr>
              <a:t>Sec. 301—Eligibility</a:t>
            </a:r>
          </a:p>
          <a:p>
            <a:pPr lvl="1"/>
            <a:r>
              <a:rPr lang="en-US" sz="5600" dirty="0">
                <a:solidFill>
                  <a:schemeClr val="bg1"/>
                </a:solidFill>
              </a:rPr>
              <a:t>Any member in good standing in their respective Auxiliary shall be eligible for election as a County Council, District, Department or National Delegate.</a:t>
            </a:r>
          </a:p>
          <a:p>
            <a:pPr lvl="1"/>
            <a:r>
              <a:rPr lang="en-US" sz="5600" dirty="0">
                <a:solidFill>
                  <a:schemeClr val="bg1"/>
                </a:solidFill>
              </a:rPr>
              <a:t>Delegates and Alternates shall serve for one (1) full year from election to election.</a:t>
            </a:r>
          </a:p>
          <a:p>
            <a:pPr lvl="1"/>
            <a:r>
              <a:rPr lang="en-US" sz="5600" dirty="0">
                <a:solidFill>
                  <a:schemeClr val="bg1"/>
                </a:solidFill>
              </a:rPr>
              <a:t>Delegates and Alternates shall function at the Convention and any Department Meeting where voting is called for following their election.</a:t>
            </a:r>
          </a:p>
          <a:p>
            <a:pPr lvl="1"/>
            <a:r>
              <a:rPr lang="en-US" sz="6000" dirty="0">
                <a:solidFill>
                  <a:schemeClr val="bg1"/>
                </a:solidFill>
              </a:rPr>
              <a:t>Delegates and Alternates elected to County Council, District, Department and National Conventions shall be recognized only when Auxiliaries have conformed to the National Bylaws.</a:t>
            </a:r>
          </a:p>
        </p:txBody>
      </p:sp>
      <p:sp>
        <p:nvSpPr>
          <p:cNvPr id="9" name="Title 1">
            <a:extLst>
              <a:ext uri="{FF2B5EF4-FFF2-40B4-BE49-F238E27FC236}">
                <a16:creationId xmlns:a16="http://schemas.microsoft.com/office/drawing/2014/main" id="{F9E6A076-8CF6-42E6-BAC3-CF95BF37769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DELEGATES AND ALTERNATES</a:t>
            </a:r>
          </a:p>
        </p:txBody>
      </p:sp>
    </p:spTree>
    <p:extLst>
      <p:ext uri="{BB962C8B-B14F-4D97-AF65-F5344CB8AC3E}">
        <p14:creationId xmlns:p14="http://schemas.microsoft.com/office/powerpoint/2010/main" val="387917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9E0E-0B9D-4BBC-A0C2-AB7CB826955F}"/>
              </a:ext>
            </a:extLst>
          </p:cNvPr>
          <p:cNvSpPr>
            <a:spLocks noGrp="1"/>
          </p:cNvSpPr>
          <p:nvPr>
            <p:ph type="title"/>
          </p:nvPr>
        </p:nvSpPr>
        <p:spPr/>
        <p:txBody>
          <a:bodyPr/>
          <a:lstStyle/>
          <a:p>
            <a:r>
              <a:rPr lang="en-US" dirty="0">
                <a:solidFill>
                  <a:schemeClr val="bg1"/>
                </a:solidFill>
              </a:rPr>
              <a:t>Department Delegates</a:t>
            </a:r>
          </a:p>
        </p:txBody>
      </p:sp>
      <p:sp>
        <p:nvSpPr>
          <p:cNvPr id="3" name="Content Placeholder 2">
            <a:extLst>
              <a:ext uri="{FF2B5EF4-FFF2-40B4-BE49-F238E27FC236}">
                <a16:creationId xmlns:a16="http://schemas.microsoft.com/office/drawing/2014/main" id="{B1B8AB54-3630-4732-844C-14144F11DDB6}"/>
              </a:ext>
            </a:extLst>
          </p:cNvPr>
          <p:cNvSpPr>
            <a:spLocks noGrp="1"/>
          </p:cNvSpPr>
          <p:nvPr>
            <p:ph idx="1"/>
          </p:nvPr>
        </p:nvSpPr>
        <p:spPr>
          <a:xfrm>
            <a:off x="838200" y="1825624"/>
            <a:ext cx="10515600" cy="4498975"/>
          </a:xfrm>
        </p:spPr>
        <p:txBody>
          <a:bodyPr>
            <a:normAutofit/>
          </a:bodyPr>
          <a:lstStyle/>
          <a:p>
            <a:r>
              <a:rPr lang="en-US" sz="3200" dirty="0">
                <a:solidFill>
                  <a:schemeClr val="bg1"/>
                </a:solidFill>
              </a:rPr>
              <a:t>Sec. 304—Department Meetings and Convention</a:t>
            </a:r>
          </a:p>
          <a:p>
            <a:pPr lvl="1"/>
            <a:r>
              <a:rPr lang="en-US" sz="2800" dirty="0">
                <a:solidFill>
                  <a:schemeClr val="bg1"/>
                </a:solidFill>
              </a:rPr>
              <a:t>Delegates and Alternates to the Departments shall be elected at a </a:t>
            </a:r>
            <a:r>
              <a:rPr lang="en-US" sz="2800" dirty="0">
                <a:solidFill>
                  <a:srgbClr val="FF0000"/>
                </a:solidFill>
              </a:rPr>
              <a:t>regular meeting of the Auxiliary held not less than thirty (30) calendar days prior to the Department Convention:</a:t>
            </a:r>
          </a:p>
          <a:p>
            <a:pPr lvl="1"/>
            <a:r>
              <a:rPr lang="en-US" sz="2800" dirty="0">
                <a:solidFill>
                  <a:srgbClr val="FF0000"/>
                </a:solidFill>
              </a:rPr>
              <a:t>One (1) Delegate and one (1) Alternate for each thirty (30) members or fraction thereof in good standing in the Auxiliary at the time of the election of Delegates.</a:t>
            </a:r>
          </a:p>
          <a:p>
            <a:pPr lvl="1"/>
            <a:r>
              <a:rPr lang="en-US" sz="2800" dirty="0">
                <a:solidFill>
                  <a:srgbClr val="FF0000"/>
                </a:solidFill>
              </a:rPr>
              <a:t>The Auxiliary Secretary shall send the names of the Delegates and Alternates to the Department Secretary </a:t>
            </a:r>
            <a:r>
              <a:rPr lang="en-US" sz="3600" dirty="0">
                <a:solidFill>
                  <a:srgbClr val="FF0000"/>
                </a:solidFill>
              </a:rPr>
              <a:t>prior to the Department Convention</a:t>
            </a:r>
            <a:endParaRPr lang="en-US" sz="2800" dirty="0">
              <a:solidFill>
                <a:srgbClr val="FF0000"/>
              </a:solidFill>
            </a:endParaRPr>
          </a:p>
          <a:p>
            <a:endParaRPr lang="en-US" sz="3200" dirty="0"/>
          </a:p>
        </p:txBody>
      </p:sp>
    </p:spTree>
    <p:extLst>
      <p:ext uri="{BB962C8B-B14F-4D97-AF65-F5344CB8AC3E}">
        <p14:creationId xmlns:p14="http://schemas.microsoft.com/office/powerpoint/2010/main" val="134371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3A30-FC63-4F60-9BC9-B454507FBF89}"/>
              </a:ext>
            </a:extLst>
          </p:cNvPr>
          <p:cNvSpPr>
            <a:spLocks noGrp="1"/>
          </p:cNvSpPr>
          <p:nvPr>
            <p:ph type="title"/>
          </p:nvPr>
        </p:nvSpPr>
        <p:spPr>
          <a:xfrm>
            <a:off x="495300" y="540280"/>
            <a:ext cx="6610349" cy="1325563"/>
          </a:xfrm>
        </p:spPr>
        <p:txBody>
          <a:bodyPr>
            <a:noAutofit/>
          </a:bodyPr>
          <a:lstStyle/>
          <a:p>
            <a:r>
              <a:rPr lang="en-US" dirty="0"/>
              <a:t>Department Delegates/ Alternative for June 2021 Convention</a:t>
            </a:r>
          </a:p>
        </p:txBody>
      </p:sp>
      <p:sp>
        <p:nvSpPr>
          <p:cNvPr id="3" name="Content Placeholder 2">
            <a:extLst>
              <a:ext uri="{FF2B5EF4-FFF2-40B4-BE49-F238E27FC236}">
                <a16:creationId xmlns:a16="http://schemas.microsoft.com/office/drawing/2014/main" id="{F81F3E2B-323B-423C-9679-A29F4EF5D970}"/>
              </a:ext>
            </a:extLst>
          </p:cNvPr>
          <p:cNvSpPr>
            <a:spLocks noGrp="1"/>
          </p:cNvSpPr>
          <p:nvPr>
            <p:ph idx="1"/>
          </p:nvPr>
        </p:nvSpPr>
        <p:spPr>
          <a:xfrm>
            <a:off x="495300" y="2279018"/>
            <a:ext cx="6087480" cy="3375920"/>
          </a:xfrm>
        </p:spPr>
        <p:txBody>
          <a:bodyPr anchor="t">
            <a:normAutofit/>
          </a:bodyPr>
          <a:lstStyle/>
          <a:p>
            <a:r>
              <a:rPr lang="en-US" sz="2400" b="1" dirty="0"/>
              <a:t>This is to certify that the Delegates and Alternates listed below were duly elected on  Apri</a:t>
            </a:r>
            <a:r>
              <a:rPr lang="en-US" sz="2400" dirty="0"/>
              <a:t>l</a:t>
            </a:r>
            <a:r>
              <a:rPr lang="en-US" sz="2400" b="1" dirty="0"/>
              <a:t>1, 2021, with the total VFW Auxiliary membership of 500 divided by 30 =  16.66 = 17 members to represent our VFW Auxiliary No.25, District 14 in Elvis, Virginia at the upcoming Department of Virginia Convention.</a:t>
            </a:r>
            <a:endParaRPr lang="en-US" sz="2400" dirty="0"/>
          </a:p>
          <a:p>
            <a:endParaRPr lang="en-US"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1CAE0CFA-0C59-4021-9F50-4AF98A8AD52B}"/>
              </a:ext>
            </a:extLst>
          </p:cNvPr>
          <p:cNvPicPr>
            <a:picLocks noChangeAspect="1"/>
          </p:cNvPicPr>
          <p:nvPr/>
        </p:nvPicPr>
        <p:blipFill rotWithShape="1">
          <a:blip r:embed="rId2"/>
          <a:srcRect l="5917" r="1332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5">
            <a:extLst>
              <a:ext uri="{FF2B5EF4-FFF2-40B4-BE49-F238E27FC236}">
                <a16:creationId xmlns:a16="http://schemas.microsoft.com/office/drawing/2014/main" id="{202B8261-2988-44DB-A758-9E48E5CAF878}"/>
              </a:ext>
            </a:extLst>
          </p:cNvPr>
          <p:cNvSpPr/>
          <p:nvPr/>
        </p:nvSpPr>
        <p:spPr>
          <a:xfrm>
            <a:off x="1352550" y="5388235"/>
            <a:ext cx="6743700" cy="1200329"/>
          </a:xfrm>
          <a:prstGeom prst="rect">
            <a:avLst/>
          </a:prstGeom>
        </p:spPr>
        <p:txBody>
          <a:bodyPr wrap="square">
            <a:spAutoFit/>
          </a:bodyPr>
          <a:lstStyle/>
          <a:p>
            <a:pPr algn="ctr"/>
            <a:r>
              <a:rPr lang="en-US" sz="3600" dirty="0"/>
              <a:t>Do I figure how many Delegates and Alternates my Auxiliaries has?</a:t>
            </a:r>
          </a:p>
        </p:txBody>
      </p:sp>
    </p:spTree>
    <p:extLst>
      <p:ext uri="{BB962C8B-B14F-4D97-AF65-F5344CB8AC3E}">
        <p14:creationId xmlns:p14="http://schemas.microsoft.com/office/powerpoint/2010/main" val="248163520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6777-9A23-4CDB-AE47-8BA5A9D01D55}"/>
              </a:ext>
            </a:extLst>
          </p:cNvPr>
          <p:cNvSpPr>
            <a:spLocks noGrp="1"/>
          </p:cNvSpPr>
          <p:nvPr>
            <p:ph type="title"/>
          </p:nvPr>
        </p:nvSpPr>
        <p:spPr/>
        <p:txBody>
          <a:bodyPr>
            <a:normAutofit/>
          </a:bodyPr>
          <a:lstStyle/>
          <a:p>
            <a:r>
              <a:rPr lang="en-US" dirty="0">
                <a:solidFill>
                  <a:schemeClr val="bg1"/>
                </a:solidFill>
              </a:rPr>
              <a:t>2021 Department Delegates/Alternatives </a:t>
            </a:r>
          </a:p>
        </p:txBody>
      </p:sp>
      <p:sp>
        <p:nvSpPr>
          <p:cNvPr id="3" name="Content Placeholder 2">
            <a:extLst>
              <a:ext uri="{FF2B5EF4-FFF2-40B4-BE49-F238E27FC236}">
                <a16:creationId xmlns:a16="http://schemas.microsoft.com/office/drawing/2014/main" id="{9C52DA1A-E008-43FA-8555-D32958D84E4C}"/>
              </a:ext>
            </a:extLst>
          </p:cNvPr>
          <p:cNvSpPr>
            <a:spLocks noGrp="1"/>
          </p:cNvSpPr>
          <p:nvPr>
            <p:ph idx="1"/>
          </p:nvPr>
        </p:nvSpPr>
        <p:spPr>
          <a:xfrm>
            <a:off x="838200" y="1825625"/>
            <a:ext cx="8515350" cy="4667250"/>
          </a:xfrm>
        </p:spPr>
        <p:txBody>
          <a:bodyPr>
            <a:normAutofit fontScale="85000" lnSpcReduction="20000"/>
          </a:bodyPr>
          <a:lstStyle/>
          <a:p>
            <a:pPr marL="0" indent="0" algn="ctr">
              <a:buNone/>
            </a:pPr>
            <a:r>
              <a:rPr lang="en-US" dirty="0">
                <a:solidFill>
                  <a:schemeClr val="bg1"/>
                </a:solidFill>
              </a:rPr>
              <a:t>This form will be available on our Website and in Communications, and emailed to Auxiliaries </a:t>
            </a:r>
            <a:r>
              <a:rPr lang="en-US" dirty="0" err="1">
                <a:solidFill>
                  <a:schemeClr val="bg1"/>
                </a:solidFill>
              </a:rPr>
              <a:t>Sectretary</a:t>
            </a:r>
            <a:r>
              <a:rPr lang="en-US" dirty="0">
                <a:solidFill>
                  <a:schemeClr val="bg1"/>
                </a:solidFill>
              </a:rPr>
              <a:t> by   3-1-2021  Please email it to </a:t>
            </a:r>
            <a:r>
              <a:rPr lang="en-US" dirty="0">
                <a:solidFill>
                  <a:schemeClr val="bg1"/>
                </a:solidFill>
                <a:hlinkClick r:id="rId2">
                  <a:extLst>
                    <a:ext uri="{A12FA001-AC4F-418D-AE19-62706E023703}">
                      <ahyp:hlinkClr xmlns:ahyp="http://schemas.microsoft.com/office/drawing/2018/hyperlinkcolor" val="tx"/>
                    </a:ext>
                  </a:extLst>
                </a:hlinkClick>
              </a:rPr>
              <a:t>ellenstogsdill@cox.net</a:t>
            </a:r>
            <a:r>
              <a:rPr lang="en-US" dirty="0">
                <a:solidFill>
                  <a:schemeClr val="bg1"/>
                </a:solidFill>
              </a:rPr>
              <a:t> After elections of Delegates for the June Convention</a:t>
            </a:r>
          </a:p>
          <a:p>
            <a:pPr marL="0" indent="0" algn="ctr">
              <a:buNone/>
            </a:pPr>
            <a:endParaRPr lang="en-US" dirty="0">
              <a:solidFill>
                <a:schemeClr val="bg1"/>
              </a:solidFill>
            </a:endParaRPr>
          </a:p>
          <a:p>
            <a:pPr marL="0" indent="0" algn="ctr">
              <a:buNone/>
            </a:pPr>
            <a:r>
              <a:rPr lang="en-US" b="1" dirty="0">
                <a:ln/>
                <a:solidFill>
                  <a:schemeClr val="bg1"/>
                </a:solidFill>
                <a:latin typeface="Arial Black" panose="020B0A04020102020204" pitchFamily="34" charset="0"/>
              </a:rPr>
              <a:t>This sheet  will be used  for your Auxiliary to be able to vote at all Department Meeting from election FROM April – April.</a:t>
            </a:r>
          </a:p>
          <a:p>
            <a:pPr marL="0" indent="0" algn="ctr">
              <a:buNone/>
            </a:pPr>
            <a:endParaRPr lang="en-US" b="1" dirty="0">
              <a:ln/>
              <a:solidFill>
                <a:schemeClr val="bg1"/>
              </a:solidFill>
              <a:latin typeface="Arial Black" panose="020B0A04020102020204" pitchFamily="34" charset="0"/>
            </a:endParaRPr>
          </a:p>
          <a:p>
            <a:pPr algn="ctr"/>
            <a:r>
              <a:rPr lang="en-US" b="1" dirty="0">
                <a:ln/>
                <a:solidFill>
                  <a:srgbClr val="FF0000"/>
                </a:solidFill>
                <a:latin typeface="Arial Black" panose="020B0A04020102020204" pitchFamily="34" charset="0"/>
              </a:rPr>
              <a:t>NO SHEET, NO VOTE AT DEPARMENT AT DEPARTMENT MEETING.</a:t>
            </a:r>
          </a:p>
          <a:p>
            <a:pPr algn="ctr"/>
            <a:r>
              <a:rPr lang="en-US" sz="3600" b="1" dirty="0">
                <a:ln/>
                <a:solidFill>
                  <a:srgbClr val="FF0000"/>
                </a:solidFill>
                <a:latin typeface="Arial Black" panose="020B0A04020102020204" pitchFamily="34" charset="0"/>
              </a:rPr>
              <a:t>Please DO NOT just list the members that will be attending the Meeting.   </a:t>
            </a:r>
          </a:p>
          <a:p>
            <a:endParaRPr lang="en-US" dirty="0"/>
          </a:p>
        </p:txBody>
      </p:sp>
      <p:sp>
        <p:nvSpPr>
          <p:cNvPr id="5" name="Rectangle 4">
            <a:extLst>
              <a:ext uri="{FF2B5EF4-FFF2-40B4-BE49-F238E27FC236}">
                <a16:creationId xmlns:a16="http://schemas.microsoft.com/office/drawing/2014/main" id="{7FC5232D-8DC1-43A4-A7C4-41995ECA5C5F}"/>
              </a:ext>
            </a:extLst>
          </p:cNvPr>
          <p:cNvSpPr/>
          <p:nvPr/>
        </p:nvSpPr>
        <p:spPr>
          <a:xfrm>
            <a:off x="9753600" y="1690688"/>
            <a:ext cx="2038350" cy="19097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91D821E-FA24-4DB4-9A6A-F35C6AFB281E}"/>
              </a:ext>
            </a:extLst>
          </p:cNvPr>
          <p:cNvPicPr>
            <a:picLocks noChangeAspect="1"/>
          </p:cNvPicPr>
          <p:nvPr/>
        </p:nvPicPr>
        <p:blipFill>
          <a:blip r:embed="rId3"/>
          <a:stretch>
            <a:fillRect/>
          </a:stretch>
        </p:blipFill>
        <p:spPr>
          <a:xfrm>
            <a:off x="9889488" y="1842559"/>
            <a:ext cx="1761720" cy="1586441"/>
          </a:xfrm>
          <a:prstGeom prst="rect">
            <a:avLst/>
          </a:prstGeom>
        </p:spPr>
      </p:pic>
      <p:pic>
        <p:nvPicPr>
          <p:cNvPr id="7" name="Picture 6" descr="A close up of a logo&#10;&#10;Description automatically generated">
            <a:extLst>
              <a:ext uri="{FF2B5EF4-FFF2-40B4-BE49-F238E27FC236}">
                <a16:creationId xmlns:a16="http://schemas.microsoft.com/office/drawing/2014/main" id="{87FD830A-D100-40A4-9C07-33D3C3E17D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95497" y="3798660"/>
            <a:ext cx="2149702" cy="2378303"/>
          </a:xfrm>
          <a:prstGeom prst="rect">
            <a:avLst/>
          </a:prstGeom>
        </p:spPr>
      </p:pic>
    </p:spTree>
    <p:extLst>
      <p:ext uri="{BB962C8B-B14F-4D97-AF65-F5344CB8AC3E}">
        <p14:creationId xmlns:p14="http://schemas.microsoft.com/office/powerpoint/2010/main" val="61746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17DE-1309-4BD8-A253-7F50D8895623}"/>
              </a:ext>
            </a:extLst>
          </p:cNvPr>
          <p:cNvSpPr>
            <a:spLocks noGrp="1"/>
          </p:cNvSpPr>
          <p:nvPr>
            <p:ph type="title"/>
          </p:nvPr>
        </p:nvSpPr>
        <p:spPr/>
        <p:txBody>
          <a:bodyPr/>
          <a:lstStyle/>
          <a:p>
            <a:r>
              <a:rPr lang="en-US" dirty="0">
                <a:solidFill>
                  <a:schemeClr val="bg1"/>
                </a:solidFill>
              </a:rPr>
              <a:t> District Delegates for District Convention</a:t>
            </a:r>
          </a:p>
        </p:txBody>
      </p:sp>
      <p:sp>
        <p:nvSpPr>
          <p:cNvPr id="3" name="Content Placeholder 2">
            <a:extLst>
              <a:ext uri="{FF2B5EF4-FFF2-40B4-BE49-F238E27FC236}">
                <a16:creationId xmlns:a16="http://schemas.microsoft.com/office/drawing/2014/main" id="{8A52D17C-EBED-44B7-86F8-0876DE2DF005}"/>
              </a:ext>
            </a:extLst>
          </p:cNvPr>
          <p:cNvSpPr>
            <a:spLocks noGrp="1"/>
          </p:cNvSpPr>
          <p:nvPr>
            <p:ph idx="1"/>
          </p:nvPr>
        </p:nvSpPr>
        <p:spPr/>
        <p:txBody>
          <a:bodyPr>
            <a:normAutofit/>
          </a:bodyPr>
          <a:lstStyle/>
          <a:p>
            <a:r>
              <a:rPr lang="en-US" dirty="0">
                <a:solidFill>
                  <a:schemeClr val="bg1"/>
                </a:solidFill>
              </a:rPr>
              <a:t>Sec. 303—District Meetings and Convention</a:t>
            </a:r>
          </a:p>
          <a:p>
            <a:pPr lvl="1"/>
            <a:r>
              <a:rPr lang="en-US" dirty="0">
                <a:solidFill>
                  <a:schemeClr val="bg1"/>
                </a:solidFill>
              </a:rPr>
              <a:t>Delegates and Alternates to Districts shall be elected at a regular meeting of the Auxiliary held not less than thirty (30) calendar days prior to </a:t>
            </a:r>
            <a:r>
              <a:rPr lang="en-US" dirty="0" err="1">
                <a:solidFill>
                  <a:schemeClr val="bg1"/>
                </a:solidFill>
              </a:rPr>
              <a:t>theDistrict</a:t>
            </a:r>
            <a:r>
              <a:rPr lang="en-US" dirty="0">
                <a:solidFill>
                  <a:schemeClr val="bg1"/>
                </a:solidFill>
              </a:rPr>
              <a:t> Convention at which District Officers are to be elected</a:t>
            </a:r>
          </a:p>
          <a:p>
            <a:pPr lvl="1"/>
            <a:r>
              <a:rPr lang="en-US" dirty="0">
                <a:solidFill>
                  <a:schemeClr val="bg1"/>
                </a:solidFill>
              </a:rPr>
              <a:t>One (1) Delegate and one (1) Alternate for each </a:t>
            </a:r>
            <a:r>
              <a:rPr lang="en-US" dirty="0">
                <a:solidFill>
                  <a:srgbClr val="FF0000"/>
                </a:solidFill>
              </a:rPr>
              <a:t>fifteen (15) members or fraction thereof in good standing in the Auxiliary at the time of the election of Delegates</a:t>
            </a:r>
            <a:r>
              <a:rPr lang="en-US" dirty="0"/>
              <a:t>.</a:t>
            </a:r>
          </a:p>
          <a:p>
            <a:pPr lvl="1"/>
            <a:r>
              <a:rPr lang="en-US" sz="3600" dirty="0">
                <a:solidFill>
                  <a:srgbClr val="FF0000"/>
                </a:solidFill>
              </a:rPr>
              <a:t>The Auxiliary Secretary shall send the names of the Delegates and Alternates to the District Secretary prior to the District Convention</a:t>
            </a:r>
          </a:p>
          <a:p>
            <a:endParaRPr lang="en-US" dirty="0"/>
          </a:p>
        </p:txBody>
      </p:sp>
    </p:spTree>
    <p:extLst>
      <p:ext uri="{BB962C8B-B14F-4D97-AF65-F5344CB8AC3E}">
        <p14:creationId xmlns:p14="http://schemas.microsoft.com/office/powerpoint/2010/main" val="282717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3A30-FC63-4F60-9BC9-B454507FBF89}"/>
              </a:ext>
            </a:extLst>
          </p:cNvPr>
          <p:cNvSpPr>
            <a:spLocks noGrp="1"/>
          </p:cNvSpPr>
          <p:nvPr>
            <p:ph type="title"/>
          </p:nvPr>
        </p:nvSpPr>
        <p:spPr>
          <a:xfrm>
            <a:off x="495300" y="540280"/>
            <a:ext cx="6610349" cy="1325563"/>
          </a:xfrm>
        </p:spPr>
        <p:txBody>
          <a:bodyPr>
            <a:noAutofit/>
          </a:bodyPr>
          <a:lstStyle/>
          <a:p>
            <a:r>
              <a:rPr lang="en-US" dirty="0">
                <a:solidFill>
                  <a:srgbClr val="FFFFFF"/>
                </a:solidFill>
              </a:rPr>
              <a:t> District Delegates/ Alternative for District Convention</a:t>
            </a:r>
            <a:endParaRPr lang="en-US" dirty="0"/>
          </a:p>
        </p:txBody>
      </p:sp>
      <p:sp>
        <p:nvSpPr>
          <p:cNvPr id="3" name="Content Placeholder 2">
            <a:extLst>
              <a:ext uri="{FF2B5EF4-FFF2-40B4-BE49-F238E27FC236}">
                <a16:creationId xmlns:a16="http://schemas.microsoft.com/office/drawing/2014/main" id="{F81F3E2B-323B-423C-9679-A29F4EF5D970}"/>
              </a:ext>
            </a:extLst>
          </p:cNvPr>
          <p:cNvSpPr>
            <a:spLocks noGrp="1"/>
          </p:cNvSpPr>
          <p:nvPr>
            <p:ph idx="1"/>
          </p:nvPr>
        </p:nvSpPr>
        <p:spPr>
          <a:xfrm>
            <a:off x="495300" y="2279018"/>
            <a:ext cx="6087480" cy="3375920"/>
          </a:xfrm>
        </p:spPr>
        <p:txBody>
          <a:bodyPr anchor="t">
            <a:normAutofit/>
          </a:bodyPr>
          <a:lstStyle/>
          <a:p>
            <a:r>
              <a:rPr lang="en-US" sz="2400" b="1" dirty="0">
                <a:solidFill>
                  <a:srgbClr val="FFFFFF"/>
                </a:solidFill>
              </a:rPr>
              <a:t>This is to certify that the Delegates and Alternates listed below were duly elected on  Apri</a:t>
            </a:r>
            <a:r>
              <a:rPr lang="en-US" sz="2400" dirty="0">
                <a:solidFill>
                  <a:srgbClr val="FFFFFF"/>
                </a:solidFill>
              </a:rPr>
              <a:t>l</a:t>
            </a:r>
            <a:r>
              <a:rPr lang="en-US" sz="2400" b="1" dirty="0">
                <a:solidFill>
                  <a:srgbClr val="FFFFFF"/>
                </a:solidFill>
              </a:rPr>
              <a:t>1, 2020, with the total VFW Auxiliary membership of  500 divided by 15 = 33.33 = 34 members to represent our  VFW Auxiliary No.25, District 14 in Elvis, Virginia at the upcoming Department of Virginia Convention.</a:t>
            </a:r>
            <a:endParaRPr lang="en-US" sz="2400" dirty="0">
              <a:solidFill>
                <a:srgbClr val="FFFFFF"/>
              </a:solidFill>
            </a:endParaRPr>
          </a:p>
          <a:p>
            <a:endParaRPr lang="en-US" sz="1800" dirty="0"/>
          </a:p>
        </p:txBody>
      </p:sp>
      <p:pic>
        <p:nvPicPr>
          <p:cNvPr id="5" name="Picture 4" descr="A close up of a logo&#10;&#10;Description automatically generated">
            <a:extLst>
              <a:ext uri="{FF2B5EF4-FFF2-40B4-BE49-F238E27FC236}">
                <a16:creationId xmlns:a16="http://schemas.microsoft.com/office/drawing/2014/main" id="{1CAE0CFA-0C59-4021-9F50-4AF98A8AD52B}"/>
              </a:ext>
            </a:extLst>
          </p:cNvPr>
          <p:cNvPicPr>
            <a:picLocks noChangeAspect="1"/>
          </p:cNvPicPr>
          <p:nvPr/>
        </p:nvPicPr>
        <p:blipFill rotWithShape="1">
          <a:blip r:embed="rId2"/>
          <a:srcRect l="5917" r="1332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Rectangle 5">
            <a:extLst>
              <a:ext uri="{FF2B5EF4-FFF2-40B4-BE49-F238E27FC236}">
                <a16:creationId xmlns:a16="http://schemas.microsoft.com/office/drawing/2014/main" id="{202B8261-2988-44DB-A758-9E48E5CAF878}"/>
              </a:ext>
            </a:extLst>
          </p:cNvPr>
          <p:cNvSpPr/>
          <p:nvPr/>
        </p:nvSpPr>
        <p:spPr>
          <a:xfrm>
            <a:off x="1352550" y="5388235"/>
            <a:ext cx="6743700" cy="1200329"/>
          </a:xfrm>
          <a:prstGeom prst="rect">
            <a:avLst/>
          </a:prstGeom>
        </p:spPr>
        <p:txBody>
          <a:bodyPr wrap="square">
            <a:spAutoFit/>
          </a:bodyPr>
          <a:lstStyle/>
          <a:p>
            <a:pPr algn="ctr"/>
            <a:r>
              <a:rPr lang="en-US" sz="3600" dirty="0">
                <a:solidFill>
                  <a:schemeClr val="bg1"/>
                </a:solidFill>
              </a:rPr>
              <a:t>Do I figure how many Delegates and Alternates my Auxiliaries has?</a:t>
            </a:r>
          </a:p>
        </p:txBody>
      </p:sp>
    </p:spTree>
    <p:extLst>
      <p:ext uri="{BB962C8B-B14F-4D97-AF65-F5344CB8AC3E}">
        <p14:creationId xmlns:p14="http://schemas.microsoft.com/office/powerpoint/2010/main" val="1829285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1988</Words>
  <Application>Microsoft Macintosh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Wingdings</vt:lpstr>
      <vt:lpstr>Office Theme</vt:lpstr>
      <vt:lpstr>PowerPoint Presentation</vt:lpstr>
      <vt:lpstr>Secretary Training</vt:lpstr>
      <vt:lpstr>PowerPoint Presentation</vt:lpstr>
      <vt:lpstr>PowerPoint Presentation</vt:lpstr>
      <vt:lpstr>Department Delegates</vt:lpstr>
      <vt:lpstr>Department Delegates/ Alternative for June 2021 Convention</vt:lpstr>
      <vt:lpstr>2021 Department Delegates/Alternatives </vt:lpstr>
      <vt:lpstr> District Delegates for District Convention</vt:lpstr>
      <vt:lpstr> District Delegates/ Alternative for District Convention</vt:lpstr>
      <vt:lpstr>District Delegates and Alternative for District Convention</vt:lpstr>
      <vt:lpstr>Sec. 806 Installation of Officers</vt:lpstr>
      <vt:lpstr>WHO FILE THE INSTALLATION REPORT?</vt:lpstr>
      <vt:lpstr>Sectaries Duties:</vt:lpstr>
      <vt:lpstr>Sectaries Duties:</vt:lpstr>
      <vt:lpstr>Sectaries Duties:</vt:lpstr>
      <vt:lpstr>Sectaries Duties:</vt:lpstr>
      <vt:lpstr>Sec. 812A—Auxiliary Secretary</vt:lpstr>
      <vt:lpstr>Sec. 812—Secretary, Duties of (All Levels)</vt:lpstr>
      <vt:lpstr>PowerPoint Presentation</vt:lpstr>
      <vt:lpstr>PowerPoint Presentation</vt:lpstr>
      <vt:lpstr>PowerPoint Presentation</vt:lpstr>
      <vt:lpstr>Program &amp; Publicity Resources https://vfwauxiliary.org/resources/</vt:lpstr>
      <vt:lpstr>Building on the VFW Auxiliary Foundation:  Guidebooks for Officers, Chairmen and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Guthrie</dc:creator>
  <cp:lastModifiedBy>Microsoft Office User</cp:lastModifiedBy>
  <cp:revision>3</cp:revision>
  <dcterms:created xsi:type="dcterms:W3CDTF">2020-08-01T00:40:17Z</dcterms:created>
  <dcterms:modified xsi:type="dcterms:W3CDTF">2020-08-01T02:28:20Z</dcterms:modified>
</cp:coreProperties>
</file>